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648" r:id="rId2"/>
    <p:sldMasterId id="2147483816" r:id="rId3"/>
  </p:sldMasterIdLst>
  <p:notesMasterIdLst>
    <p:notesMasterId r:id="rId23"/>
  </p:notesMasterIdLst>
  <p:sldIdLst>
    <p:sldId id="257" r:id="rId4"/>
    <p:sldId id="472" r:id="rId5"/>
    <p:sldId id="473" r:id="rId6"/>
    <p:sldId id="475" r:id="rId7"/>
    <p:sldId id="476" r:id="rId8"/>
    <p:sldId id="479" r:id="rId9"/>
    <p:sldId id="478" r:id="rId10"/>
    <p:sldId id="474" r:id="rId11"/>
    <p:sldId id="480" r:id="rId12"/>
    <p:sldId id="481" r:id="rId13"/>
    <p:sldId id="482" r:id="rId14"/>
    <p:sldId id="483" r:id="rId15"/>
    <p:sldId id="484" r:id="rId16"/>
    <p:sldId id="485" r:id="rId17"/>
    <p:sldId id="486" r:id="rId18"/>
    <p:sldId id="489" r:id="rId19"/>
    <p:sldId id="487" r:id="rId20"/>
    <p:sldId id="355" r:id="rId21"/>
    <p:sldId id="3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92ECB-CF4C-421D-BF6E-14CD4BB4A79F}" v="16" dt="2022-02-28T15:10:40.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8" d="100"/>
          <a:sy n="68" d="100"/>
        </p:scale>
        <p:origin x="8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 Hennings" userId="e387f28a-e9d9-4a92-8502-d40262313fbe" providerId="ADAL" clId="{57392ECB-CF4C-421D-BF6E-14CD4BB4A79F}"/>
    <pc:docChg chg="modSld">
      <pc:chgData name="Kev Hennings" userId="e387f28a-e9d9-4a92-8502-d40262313fbe" providerId="ADAL" clId="{57392ECB-CF4C-421D-BF6E-14CD4BB4A79F}" dt="2022-02-28T15:14:51.345" v="104" actId="255"/>
      <pc:docMkLst>
        <pc:docMk/>
      </pc:docMkLst>
      <pc:sldChg chg="modSp mod">
        <pc:chgData name="Kev Hennings" userId="e387f28a-e9d9-4a92-8502-d40262313fbe" providerId="ADAL" clId="{57392ECB-CF4C-421D-BF6E-14CD4BB4A79F}" dt="2022-02-28T15:14:51.345" v="104" actId="255"/>
        <pc:sldMkLst>
          <pc:docMk/>
          <pc:sldMk cId="15837613" sldId="342"/>
        </pc:sldMkLst>
        <pc:spChg chg="mod">
          <ac:chgData name="Kev Hennings" userId="e387f28a-e9d9-4a92-8502-d40262313fbe" providerId="ADAL" clId="{57392ECB-CF4C-421D-BF6E-14CD4BB4A79F}" dt="2022-02-28T15:14:51.345" v="104" actId="255"/>
          <ac:spMkLst>
            <pc:docMk/>
            <pc:sldMk cId="15837613" sldId="342"/>
            <ac:spMk id="3" creationId="{1E7E22B3-5459-6140-8191-E0C4DF8A59EC}"/>
          </ac:spMkLst>
        </pc:spChg>
      </pc:sldChg>
      <pc:sldChg chg="modSp">
        <pc:chgData name="Kev Hennings" userId="e387f28a-e9d9-4a92-8502-d40262313fbe" providerId="ADAL" clId="{57392ECB-CF4C-421D-BF6E-14CD4BB4A79F}" dt="2022-02-28T15:10:40.883" v="15" actId="20577"/>
        <pc:sldMkLst>
          <pc:docMk/>
          <pc:sldMk cId="3287708039" sldId="473"/>
        </pc:sldMkLst>
        <pc:graphicFrameChg chg="mod">
          <ac:chgData name="Kev Hennings" userId="e387f28a-e9d9-4a92-8502-d40262313fbe" providerId="ADAL" clId="{57392ECB-CF4C-421D-BF6E-14CD4BB4A79F}" dt="2022-02-28T15:10:40.883" v="15" actId="20577"/>
          <ac:graphicFrameMkLst>
            <pc:docMk/>
            <pc:sldMk cId="3287708039" sldId="473"/>
            <ac:graphicFrameMk id="4" creationId="{00000000-0000-0000-0000-000000000000}"/>
          </ac:graphicFrameMkLst>
        </pc:graphicFrameChg>
      </pc:sldChg>
      <pc:sldChg chg="modSp mod">
        <pc:chgData name="Kev Hennings" userId="e387f28a-e9d9-4a92-8502-d40262313fbe" providerId="ADAL" clId="{57392ECB-CF4C-421D-BF6E-14CD4BB4A79F}" dt="2022-02-28T15:13:58.223" v="72" actId="20577"/>
        <pc:sldMkLst>
          <pc:docMk/>
          <pc:sldMk cId="1327326539" sldId="481"/>
        </pc:sldMkLst>
        <pc:spChg chg="mod">
          <ac:chgData name="Kev Hennings" userId="e387f28a-e9d9-4a92-8502-d40262313fbe" providerId="ADAL" clId="{57392ECB-CF4C-421D-BF6E-14CD4BB4A79F}" dt="2022-02-28T15:13:33.066" v="29" actId="20577"/>
          <ac:spMkLst>
            <pc:docMk/>
            <pc:sldMk cId="1327326539" sldId="481"/>
            <ac:spMk id="26" creationId="{D784D359-F9DA-4DF5-9528-A5A908A4F270}"/>
          </ac:spMkLst>
        </pc:spChg>
        <pc:spChg chg="mod">
          <ac:chgData name="Kev Hennings" userId="e387f28a-e9d9-4a92-8502-d40262313fbe" providerId="ADAL" clId="{57392ECB-CF4C-421D-BF6E-14CD4BB4A79F}" dt="2022-02-28T15:13:38.933" v="43" actId="20577"/>
          <ac:spMkLst>
            <pc:docMk/>
            <pc:sldMk cId="1327326539" sldId="481"/>
            <ac:spMk id="27" creationId="{F7795358-3F22-4B7C-B843-1A19A49C5D65}"/>
          </ac:spMkLst>
        </pc:spChg>
        <pc:spChg chg="mod">
          <ac:chgData name="Kev Hennings" userId="e387f28a-e9d9-4a92-8502-d40262313fbe" providerId="ADAL" clId="{57392ECB-CF4C-421D-BF6E-14CD4BB4A79F}" dt="2022-02-28T15:13:50.347" v="58" actId="20577"/>
          <ac:spMkLst>
            <pc:docMk/>
            <pc:sldMk cId="1327326539" sldId="481"/>
            <ac:spMk id="28" creationId="{59A6E222-1B47-49E2-8371-517F9339976D}"/>
          </ac:spMkLst>
        </pc:spChg>
        <pc:spChg chg="mod">
          <ac:chgData name="Kev Hennings" userId="e387f28a-e9d9-4a92-8502-d40262313fbe" providerId="ADAL" clId="{57392ECB-CF4C-421D-BF6E-14CD4BB4A79F}" dt="2022-02-28T15:13:58.223" v="72" actId="20577"/>
          <ac:spMkLst>
            <pc:docMk/>
            <pc:sldMk cId="1327326539" sldId="481"/>
            <ac:spMk id="29" creationId="{958C996A-CFB2-413C-BEE3-5ECD05E8AF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0E268-8F55-43E4-9F58-0AF0FDFD548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07BD6671-1978-416A-A831-A00F53CE9719}">
      <dgm:prSet custT="1"/>
      <dgm:spPr/>
      <dgm:t>
        <a:bodyPr/>
        <a:lstStyle/>
        <a:p>
          <a:pPr rtl="0"/>
          <a:r>
            <a:rPr lang="en-GB" sz="2400" dirty="0">
              <a:latin typeface="Calibri" panose="020F0502020204030204" pitchFamily="34" charset="0"/>
              <a:cs typeface="Calibri" panose="020F0502020204030204" pitchFamily="34" charset="0"/>
            </a:rPr>
            <a:t>A public benefit Foundation</a:t>
          </a:r>
        </a:p>
      </dgm:t>
    </dgm:pt>
    <dgm:pt modelId="{95CC34C3-64BB-4DCA-8BA1-753CEDB142E5}" type="parTrans" cxnId="{2F3A8B12-A2A7-4C96-83B0-69318509933A}">
      <dgm:prSet/>
      <dgm:spPr/>
      <dgm:t>
        <a:bodyPr/>
        <a:lstStyle/>
        <a:p>
          <a:endParaRPr lang="en-US"/>
        </a:p>
      </dgm:t>
    </dgm:pt>
    <dgm:pt modelId="{764A14DB-907E-4D72-8480-7CA4B3C4CEF5}" type="sibTrans" cxnId="{2F3A8B12-A2A7-4C96-83B0-69318509933A}">
      <dgm:prSet/>
      <dgm:spPr/>
      <dgm:t>
        <a:bodyPr/>
        <a:lstStyle/>
        <a:p>
          <a:endParaRPr lang="en-US"/>
        </a:p>
      </dgm:t>
    </dgm:pt>
    <dgm:pt modelId="{305AFA52-4BB4-4F42-9F21-EEA9FB41DD69}">
      <dgm:prSet custT="1"/>
      <dgm:spPr/>
      <dgm:t>
        <a:bodyPr/>
        <a:lstStyle/>
        <a:p>
          <a:pPr rtl="0"/>
          <a:r>
            <a:rPr lang="en-GB" sz="2400" dirty="0">
              <a:latin typeface="Calibri" panose="020F0502020204030204" pitchFamily="34" charset="0"/>
              <a:cs typeface="Calibri" panose="020F0502020204030204" pitchFamily="34" charset="0"/>
            </a:rPr>
            <a:t>The Chair’s role, Trustee Board, Associate Trustees, Leadership Team, Lived Experience</a:t>
          </a:r>
        </a:p>
      </dgm:t>
    </dgm:pt>
    <dgm:pt modelId="{5FD39729-6383-4C38-826D-A425E25DB99E}" type="parTrans" cxnId="{4F2F4807-713C-47DD-965C-54FEE7A1389A}">
      <dgm:prSet/>
      <dgm:spPr/>
      <dgm:t>
        <a:bodyPr/>
        <a:lstStyle/>
        <a:p>
          <a:endParaRPr lang="en-US"/>
        </a:p>
      </dgm:t>
    </dgm:pt>
    <dgm:pt modelId="{44A92FE0-7A40-4302-B88F-F2AA9A332440}" type="sibTrans" cxnId="{4F2F4807-713C-47DD-965C-54FEE7A1389A}">
      <dgm:prSet/>
      <dgm:spPr/>
      <dgm:t>
        <a:bodyPr/>
        <a:lstStyle/>
        <a:p>
          <a:endParaRPr lang="en-US"/>
        </a:p>
      </dgm:t>
    </dgm:pt>
    <dgm:pt modelId="{D6F741AC-1E0F-4CF2-A886-C3AEA02DF620}">
      <dgm:prSet custT="1"/>
      <dgm:spPr/>
      <dgm:t>
        <a:bodyPr/>
        <a:lstStyle/>
        <a:p>
          <a:pPr rtl="0"/>
          <a:r>
            <a:rPr lang="en-GB" sz="2400" dirty="0">
              <a:latin typeface="Calibri" panose="020F0502020204030204" pitchFamily="34" charset="0"/>
              <a:cs typeface="Calibri" panose="020F0502020204030204" pitchFamily="34" charset="0"/>
            </a:rPr>
            <a:t>Trustee Board and its </a:t>
          </a:r>
          <a:r>
            <a:rPr lang="en-GB" sz="2400">
              <a:latin typeface="Calibri" panose="020F0502020204030204" pitchFamily="34" charset="0"/>
              <a:cs typeface="Calibri" panose="020F0502020204030204" pitchFamily="34" charset="0"/>
            </a:rPr>
            <a:t>Assurance Groups</a:t>
          </a:r>
          <a:endParaRPr lang="en-GB" sz="2400" dirty="0">
            <a:latin typeface="Calibri" panose="020F0502020204030204" pitchFamily="34" charset="0"/>
            <a:cs typeface="Calibri" panose="020F0502020204030204" pitchFamily="34" charset="0"/>
          </a:endParaRPr>
        </a:p>
      </dgm:t>
    </dgm:pt>
    <dgm:pt modelId="{A0A6625A-B06A-4173-8BE2-9BB6A9C143F4}" type="parTrans" cxnId="{438554B2-94F7-482A-8D34-BCD9123E1621}">
      <dgm:prSet/>
      <dgm:spPr/>
      <dgm:t>
        <a:bodyPr/>
        <a:lstStyle/>
        <a:p>
          <a:endParaRPr lang="en-US"/>
        </a:p>
      </dgm:t>
    </dgm:pt>
    <dgm:pt modelId="{E8108A04-0315-4E45-B880-D7BAAED7DB17}" type="sibTrans" cxnId="{438554B2-94F7-482A-8D34-BCD9123E1621}">
      <dgm:prSet/>
      <dgm:spPr/>
      <dgm:t>
        <a:bodyPr/>
        <a:lstStyle/>
        <a:p>
          <a:endParaRPr lang="en-US"/>
        </a:p>
      </dgm:t>
    </dgm:pt>
    <dgm:pt modelId="{38873B9F-7658-4604-954B-D4DD4AAA9BC3}">
      <dgm:prSet custT="1"/>
      <dgm:spPr/>
      <dgm:t>
        <a:bodyPr/>
        <a:lstStyle/>
        <a:p>
          <a:pPr rtl="0"/>
          <a:r>
            <a:rPr lang="en-GB" sz="2400" dirty="0">
              <a:latin typeface="Calibri" panose="020F0502020204030204" pitchFamily="34" charset="0"/>
              <a:cs typeface="Calibri" panose="020F0502020204030204" pitchFamily="34" charset="0"/>
            </a:rPr>
            <a:t>The Constitution</a:t>
          </a:r>
        </a:p>
      </dgm:t>
    </dgm:pt>
    <dgm:pt modelId="{7575D553-856E-47DE-8E92-655B195C05FC}" type="parTrans" cxnId="{491F17E3-2E90-4F74-BF69-D2109AC2146D}">
      <dgm:prSet/>
      <dgm:spPr/>
      <dgm:t>
        <a:bodyPr/>
        <a:lstStyle/>
        <a:p>
          <a:endParaRPr lang="en-GB"/>
        </a:p>
      </dgm:t>
    </dgm:pt>
    <dgm:pt modelId="{1A128E8F-B5CE-4013-B0EA-8AC070726F12}" type="sibTrans" cxnId="{491F17E3-2E90-4F74-BF69-D2109AC2146D}">
      <dgm:prSet/>
      <dgm:spPr/>
      <dgm:t>
        <a:bodyPr/>
        <a:lstStyle/>
        <a:p>
          <a:endParaRPr lang="en-GB"/>
        </a:p>
      </dgm:t>
    </dgm:pt>
    <dgm:pt modelId="{08BE9C27-4351-4669-A9D2-48AA4F663723}" type="pres">
      <dgm:prSet presAssocID="{2A70E268-8F55-43E4-9F58-0AF0FDFD548D}" presName="Name0" presStyleCnt="0">
        <dgm:presLayoutVars>
          <dgm:chMax val="7"/>
          <dgm:chPref val="7"/>
          <dgm:dir/>
        </dgm:presLayoutVars>
      </dgm:prSet>
      <dgm:spPr/>
    </dgm:pt>
    <dgm:pt modelId="{E4AC9819-F678-459F-81E0-D4A83CE99850}" type="pres">
      <dgm:prSet presAssocID="{2A70E268-8F55-43E4-9F58-0AF0FDFD548D}" presName="Name1" presStyleCnt="0"/>
      <dgm:spPr/>
    </dgm:pt>
    <dgm:pt modelId="{280138C2-CD05-4983-937D-BA9DD31AC022}" type="pres">
      <dgm:prSet presAssocID="{2A70E268-8F55-43E4-9F58-0AF0FDFD548D}" presName="cycle" presStyleCnt="0"/>
      <dgm:spPr/>
    </dgm:pt>
    <dgm:pt modelId="{FBEB02E1-9EDB-4571-BBFD-893568061355}" type="pres">
      <dgm:prSet presAssocID="{2A70E268-8F55-43E4-9F58-0AF0FDFD548D}" presName="srcNode" presStyleLbl="node1" presStyleIdx="0" presStyleCnt="4"/>
      <dgm:spPr/>
    </dgm:pt>
    <dgm:pt modelId="{BEB2F3A1-4AD1-4585-9436-EE324648AEB7}" type="pres">
      <dgm:prSet presAssocID="{2A70E268-8F55-43E4-9F58-0AF0FDFD548D}" presName="conn" presStyleLbl="parChTrans1D2" presStyleIdx="0" presStyleCnt="1"/>
      <dgm:spPr/>
    </dgm:pt>
    <dgm:pt modelId="{8AB6A6F6-3BEC-435A-B8CB-D4992B855980}" type="pres">
      <dgm:prSet presAssocID="{2A70E268-8F55-43E4-9F58-0AF0FDFD548D}" presName="extraNode" presStyleLbl="node1" presStyleIdx="0" presStyleCnt="4"/>
      <dgm:spPr/>
    </dgm:pt>
    <dgm:pt modelId="{523B4B97-AA17-4871-B965-60906526BA02}" type="pres">
      <dgm:prSet presAssocID="{2A70E268-8F55-43E4-9F58-0AF0FDFD548D}" presName="dstNode" presStyleLbl="node1" presStyleIdx="0" presStyleCnt="4"/>
      <dgm:spPr/>
    </dgm:pt>
    <dgm:pt modelId="{545EDFA8-7BA6-46A4-8998-3B34207F3F64}" type="pres">
      <dgm:prSet presAssocID="{07BD6671-1978-416A-A831-A00F53CE9719}" presName="text_1" presStyleLbl="node1" presStyleIdx="0" presStyleCnt="4">
        <dgm:presLayoutVars>
          <dgm:bulletEnabled val="1"/>
        </dgm:presLayoutVars>
      </dgm:prSet>
      <dgm:spPr/>
    </dgm:pt>
    <dgm:pt modelId="{C9A2B3CE-24C6-4006-B6EC-5AA718502E7A}" type="pres">
      <dgm:prSet presAssocID="{07BD6671-1978-416A-A831-A00F53CE9719}" presName="accent_1" presStyleCnt="0"/>
      <dgm:spPr/>
    </dgm:pt>
    <dgm:pt modelId="{F55A3AD7-4D09-4E30-9936-94B6B7188CE5}" type="pres">
      <dgm:prSet presAssocID="{07BD6671-1978-416A-A831-A00F53CE9719}" presName="accentRepeatNode" presStyleLbl="solidFgAcc1" presStyleIdx="0" presStyleCnt="4"/>
      <dgm:spPr/>
    </dgm:pt>
    <dgm:pt modelId="{11EACB22-7A0D-41D0-95CB-E5F070D6BDFC}" type="pres">
      <dgm:prSet presAssocID="{38873B9F-7658-4604-954B-D4DD4AAA9BC3}" presName="text_2" presStyleLbl="node1" presStyleIdx="1" presStyleCnt="4">
        <dgm:presLayoutVars>
          <dgm:bulletEnabled val="1"/>
        </dgm:presLayoutVars>
      </dgm:prSet>
      <dgm:spPr/>
    </dgm:pt>
    <dgm:pt modelId="{1C35AFCB-3B75-4C95-BA77-653B4A06A59A}" type="pres">
      <dgm:prSet presAssocID="{38873B9F-7658-4604-954B-D4DD4AAA9BC3}" presName="accent_2" presStyleCnt="0"/>
      <dgm:spPr/>
    </dgm:pt>
    <dgm:pt modelId="{8D5589C8-A0D4-4891-B553-477D522E5831}" type="pres">
      <dgm:prSet presAssocID="{38873B9F-7658-4604-954B-D4DD4AAA9BC3}" presName="accentRepeatNode" presStyleLbl="solidFgAcc1" presStyleIdx="1" presStyleCnt="4"/>
      <dgm:spPr/>
    </dgm:pt>
    <dgm:pt modelId="{05B5F509-147D-4CEC-90A1-39AE9B12E3EC}" type="pres">
      <dgm:prSet presAssocID="{305AFA52-4BB4-4F42-9F21-EEA9FB41DD69}" presName="text_3" presStyleLbl="node1" presStyleIdx="2" presStyleCnt="4">
        <dgm:presLayoutVars>
          <dgm:bulletEnabled val="1"/>
        </dgm:presLayoutVars>
      </dgm:prSet>
      <dgm:spPr/>
    </dgm:pt>
    <dgm:pt modelId="{30BFC22B-E9DB-4900-8578-8C5526E58519}" type="pres">
      <dgm:prSet presAssocID="{305AFA52-4BB4-4F42-9F21-EEA9FB41DD69}" presName="accent_3" presStyleCnt="0"/>
      <dgm:spPr/>
    </dgm:pt>
    <dgm:pt modelId="{0FE43CDF-3D24-4826-B06A-7DA7659251F5}" type="pres">
      <dgm:prSet presAssocID="{305AFA52-4BB4-4F42-9F21-EEA9FB41DD69}" presName="accentRepeatNode" presStyleLbl="solidFgAcc1" presStyleIdx="2" presStyleCnt="4"/>
      <dgm:spPr/>
    </dgm:pt>
    <dgm:pt modelId="{BF272C9F-1EC9-4958-A417-B42F21B57E19}" type="pres">
      <dgm:prSet presAssocID="{D6F741AC-1E0F-4CF2-A886-C3AEA02DF620}" presName="text_4" presStyleLbl="node1" presStyleIdx="3" presStyleCnt="4">
        <dgm:presLayoutVars>
          <dgm:bulletEnabled val="1"/>
        </dgm:presLayoutVars>
      </dgm:prSet>
      <dgm:spPr/>
    </dgm:pt>
    <dgm:pt modelId="{0FB64400-CE8D-4DE2-A726-90C2A6D870C9}" type="pres">
      <dgm:prSet presAssocID="{D6F741AC-1E0F-4CF2-A886-C3AEA02DF620}" presName="accent_4" presStyleCnt="0"/>
      <dgm:spPr/>
    </dgm:pt>
    <dgm:pt modelId="{2036F82B-D831-4703-BE95-294F76E16ECA}" type="pres">
      <dgm:prSet presAssocID="{D6F741AC-1E0F-4CF2-A886-C3AEA02DF620}" presName="accentRepeatNode" presStyleLbl="solidFgAcc1" presStyleIdx="3" presStyleCnt="4"/>
      <dgm:spPr/>
    </dgm:pt>
  </dgm:ptLst>
  <dgm:cxnLst>
    <dgm:cxn modelId="{4F2F4807-713C-47DD-965C-54FEE7A1389A}" srcId="{2A70E268-8F55-43E4-9F58-0AF0FDFD548D}" destId="{305AFA52-4BB4-4F42-9F21-EEA9FB41DD69}" srcOrd="2" destOrd="0" parTransId="{5FD39729-6383-4C38-826D-A425E25DB99E}" sibTransId="{44A92FE0-7A40-4302-B88F-F2AA9A332440}"/>
    <dgm:cxn modelId="{2F3A8B12-A2A7-4C96-83B0-69318509933A}" srcId="{2A70E268-8F55-43E4-9F58-0AF0FDFD548D}" destId="{07BD6671-1978-416A-A831-A00F53CE9719}" srcOrd="0" destOrd="0" parTransId="{95CC34C3-64BB-4DCA-8BA1-753CEDB142E5}" sibTransId="{764A14DB-907E-4D72-8480-7CA4B3C4CEF5}"/>
    <dgm:cxn modelId="{ED301719-83D4-425C-A7DA-EDC23F9FBD8E}" type="presOf" srcId="{764A14DB-907E-4D72-8480-7CA4B3C4CEF5}" destId="{BEB2F3A1-4AD1-4585-9436-EE324648AEB7}" srcOrd="0" destOrd="0" presId="urn:microsoft.com/office/officeart/2008/layout/VerticalCurvedList"/>
    <dgm:cxn modelId="{9A7B412A-30B0-425B-B27F-85753D79C515}" type="presOf" srcId="{2A70E268-8F55-43E4-9F58-0AF0FDFD548D}" destId="{08BE9C27-4351-4669-A9D2-48AA4F663723}" srcOrd="0" destOrd="0" presId="urn:microsoft.com/office/officeart/2008/layout/VerticalCurvedList"/>
    <dgm:cxn modelId="{70F7B142-7515-42D0-88EB-34E087AADB65}" type="presOf" srcId="{07BD6671-1978-416A-A831-A00F53CE9719}" destId="{545EDFA8-7BA6-46A4-8998-3B34207F3F64}" srcOrd="0" destOrd="0" presId="urn:microsoft.com/office/officeart/2008/layout/VerticalCurvedList"/>
    <dgm:cxn modelId="{C19A1B70-B181-4597-9694-F9E5C7F9B328}" type="presOf" srcId="{305AFA52-4BB4-4F42-9F21-EEA9FB41DD69}" destId="{05B5F509-147D-4CEC-90A1-39AE9B12E3EC}" srcOrd="0" destOrd="0" presId="urn:microsoft.com/office/officeart/2008/layout/VerticalCurvedList"/>
    <dgm:cxn modelId="{4E52217D-DCCB-4C65-9017-FE5CACA19154}" type="presOf" srcId="{38873B9F-7658-4604-954B-D4DD4AAA9BC3}" destId="{11EACB22-7A0D-41D0-95CB-E5F070D6BDFC}" srcOrd="0" destOrd="0" presId="urn:microsoft.com/office/officeart/2008/layout/VerticalCurvedList"/>
    <dgm:cxn modelId="{438554B2-94F7-482A-8D34-BCD9123E1621}" srcId="{2A70E268-8F55-43E4-9F58-0AF0FDFD548D}" destId="{D6F741AC-1E0F-4CF2-A886-C3AEA02DF620}" srcOrd="3" destOrd="0" parTransId="{A0A6625A-B06A-4173-8BE2-9BB6A9C143F4}" sibTransId="{E8108A04-0315-4E45-B880-D7BAAED7DB17}"/>
    <dgm:cxn modelId="{22B185BF-39BD-43ED-8B08-26967AD02364}" type="presOf" srcId="{D6F741AC-1E0F-4CF2-A886-C3AEA02DF620}" destId="{BF272C9F-1EC9-4958-A417-B42F21B57E19}" srcOrd="0" destOrd="0" presId="urn:microsoft.com/office/officeart/2008/layout/VerticalCurvedList"/>
    <dgm:cxn modelId="{491F17E3-2E90-4F74-BF69-D2109AC2146D}" srcId="{2A70E268-8F55-43E4-9F58-0AF0FDFD548D}" destId="{38873B9F-7658-4604-954B-D4DD4AAA9BC3}" srcOrd="1" destOrd="0" parTransId="{7575D553-856E-47DE-8E92-655B195C05FC}" sibTransId="{1A128E8F-B5CE-4013-B0EA-8AC070726F12}"/>
    <dgm:cxn modelId="{D50AAF8B-C736-449F-8BBB-50594AE1D9ED}" type="presParOf" srcId="{08BE9C27-4351-4669-A9D2-48AA4F663723}" destId="{E4AC9819-F678-459F-81E0-D4A83CE99850}" srcOrd="0" destOrd="0" presId="urn:microsoft.com/office/officeart/2008/layout/VerticalCurvedList"/>
    <dgm:cxn modelId="{EA0940E2-7A7D-4B4D-8BBF-80601D828AB1}" type="presParOf" srcId="{E4AC9819-F678-459F-81E0-D4A83CE99850}" destId="{280138C2-CD05-4983-937D-BA9DD31AC022}" srcOrd="0" destOrd="0" presId="urn:microsoft.com/office/officeart/2008/layout/VerticalCurvedList"/>
    <dgm:cxn modelId="{7474A8C2-2598-4E4C-9BDA-1FB0C84F490D}" type="presParOf" srcId="{280138C2-CD05-4983-937D-BA9DD31AC022}" destId="{FBEB02E1-9EDB-4571-BBFD-893568061355}" srcOrd="0" destOrd="0" presId="urn:microsoft.com/office/officeart/2008/layout/VerticalCurvedList"/>
    <dgm:cxn modelId="{403CE7EF-B425-4FB6-BD2B-564980AFC4D9}" type="presParOf" srcId="{280138C2-CD05-4983-937D-BA9DD31AC022}" destId="{BEB2F3A1-4AD1-4585-9436-EE324648AEB7}" srcOrd="1" destOrd="0" presId="urn:microsoft.com/office/officeart/2008/layout/VerticalCurvedList"/>
    <dgm:cxn modelId="{EF3AE858-6A7F-45AC-8C4F-1FFDEC497710}" type="presParOf" srcId="{280138C2-CD05-4983-937D-BA9DD31AC022}" destId="{8AB6A6F6-3BEC-435A-B8CB-D4992B855980}" srcOrd="2" destOrd="0" presId="urn:microsoft.com/office/officeart/2008/layout/VerticalCurvedList"/>
    <dgm:cxn modelId="{06749AEA-87A3-4886-9BA3-7974E428ED08}" type="presParOf" srcId="{280138C2-CD05-4983-937D-BA9DD31AC022}" destId="{523B4B97-AA17-4871-B965-60906526BA02}" srcOrd="3" destOrd="0" presId="urn:microsoft.com/office/officeart/2008/layout/VerticalCurvedList"/>
    <dgm:cxn modelId="{01761127-CE10-4ACF-B3C0-A369DFD70BF8}" type="presParOf" srcId="{E4AC9819-F678-459F-81E0-D4A83CE99850}" destId="{545EDFA8-7BA6-46A4-8998-3B34207F3F64}" srcOrd="1" destOrd="0" presId="urn:microsoft.com/office/officeart/2008/layout/VerticalCurvedList"/>
    <dgm:cxn modelId="{37919317-CBF0-4144-9CB7-87B63E331D67}" type="presParOf" srcId="{E4AC9819-F678-459F-81E0-D4A83CE99850}" destId="{C9A2B3CE-24C6-4006-B6EC-5AA718502E7A}" srcOrd="2" destOrd="0" presId="urn:microsoft.com/office/officeart/2008/layout/VerticalCurvedList"/>
    <dgm:cxn modelId="{16BBE02A-0300-4FB9-A65A-FD1AD25C41FD}" type="presParOf" srcId="{C9A2B3CE-24C6-4006-B6EC-5AA718502E7A}" destId="{F55A3AD7-4D09-4E30-9936-94B6B7188CE5}" srcOrd="0" destOrd="0" presId="urn:microsoft.com/office/officeart/2008/layout/VerticalCurvedList"/>
    <dgm:cxn modelId="{6C5A4189-BC14-4CE6-916A-07570C5B57A8}" type="presParOf" srcId="{E4AC9819-F678-459F-81E0-D4A83CE99850}" destId="{11EACB22-7A0D-41D0-95CB-E5F070D6BDFC}" srcOrd="3" destOrd="0" presId="urn:microsoft.com/office/officeart/2008/layout/VerticalCurvedList"/>
    <dgm:cxn modelId="{A7465957-7693-4583-9DBD-71E38B7C4895}" type="presParOf" srcId="{E4AC9819-F678-459F-81E0-D4A83CE99850}" destId="{1C35AFCB-3B75-4C95-BA77-653B4A06A59A}" srcOrd="4" destOrd="0" presId="urn:microsoft.com/office/officeart/2008/layout/VerticalCurvedList"/>
    <dgm:cxn modelId="{BC44315F-2721-4CC3-8B29-F3AC1DE750E7}" type="presParOf" srcId="{1C35AFCB-3B75-4C95-BA77-653B4A06A59A}" destId="{8D5589C8-A0D4-4891-B553-477D522E5831}" srcOrd="0" destOrd="0" presId="urn:microsoft.com/office/officeart/2008/layout/VerticalCurvedList"/>
    <dgm:cxn modelId="{5DAC66B5-BBDA-4E44-8591-6F760019600A}" type="presParOf" srcId="{E4AC9819-F678-459F-81E0-D4A83CE99850}" destId="{05B5F509-147D-4CEC-90A1-39AE9B12E3EC}" srcOrd="5" destOrd="0" presId="urn:microsoft.com/office/officeart/2008/layout/VerticalCurvedList"/>
    <dgm:cxn modelId="{31233905-DF05-44ED-B787-E9309EFBB23C}" type="presParOf" srcId="{E4AC9819-F678-459F-81E0-D4A83CE99850}" destId="{30BFC22B-E9DB-4900-8578-8C5526E58519}" srcOrd="6" destOrd="0" presId="urn:microsoft.com/office/officeart/2008/layout/VerticalCurvedList"/>
    <dgm:cxn modelId="{E16D24EE-67E4-4935-83AE-DC43BCF85662}" type="presParOf" srcId="{30BFC22B-E9DB-4900-8578-8C5526E58519}" destId="{0FE43CDF-3D24-4826-B06A-7DA7659251F5}" srcOrd="0" destOrd="0" presId="urn:microsoft.com/office/officeart/2008/layout/VerticalCurvedList"/>
    <dgm:cxn modelId="{ABA7E98E-3267-423F-B9CB-7BC5A2369973}" type="presParOf" srcId="{E4AC9819-F678-459F-81E0-D4A83CE99850}" destId="{BF272C9F-1EC9-4958-A417-B42F21B57E19}" srcOrd="7" destOrd="0" presId="urn:microsoft.com/office/officeart/2008/layout/VerticalCurvedList"/>
    <dgm:cxn modelId="{DDF356B7-D49F-4FF5-9E38-5D9A914F7D18}" type="presParOf" srcId="{E4AC9819-F678-459F-81E0-D4A83CE99850}" destId="{0FB64400-CE8D-4DE2-A726-90C2A6D870C9}" srcOrd="8" destOrd="0" presId="urn:microsoft.com/office/officeart/2008/layout/VerticalCurvedList"/>
    <dgm:cxn modelId="{8794986F-4B2D-491B-BA5E-4D66665ABA02}" type="presParOf" srcId="{0FB64400-CE8D-4DE2-A726-90C2A6D870C9}" destId="{2036F82B-D831-4703-BE95-294F76E16EC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F7CFBA-F836-4599-9C32-061FA62208DA}"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en-US"/>
        </a:p>
      </dgm:t>
    </dgm:pt>
    <dgm:pt modelId="{143B6BC4-AC5C-422C-8257-5701B78C39CC}">
      <dgm:prSet/>
      <dgm:spPr/>
      <dgm:t>
        <a:bodyPr/>
        <a:lstStyle/>
        <a:p>
          <a:pPr rtl="0"/>
          <a:r>
            <a:rPr lang="en-GB" dirty="0">
              <a:latin typeface="Calibri" panose="020F0502020204030204" pitchFamily="34" charset="0"/>
              <a:cs typeface="Calibri" panose="020F0502020204030204" pitchFamily="34" charset="0"/>
            </a:rPr>
            <a:t>Accountability</a:t>
          </a:r>
        </a:p>
      </dgm:t>
    </dgm:pt>
    <dgm:pt modelId="{E2965E36-9E1F-4D24-8DA3-64E8889C930A}" type="parTrans" cxnId="{0F73FB91-0AD3-4964-B6A5-342BB8524EC8}">
      <dgm:prSet/>
      <dgm:spPr/>
      <dgm:t>
        <a:bodyPr/>
        <a:lstStyle/>
        <a:p>
          <a:endParaRPr lang="en-US"/>
        </a:p>
      </dgm:t>
    </dgm:pt>
    <dgm:pt modelId="{A2532D22-20F8-4C62-AD1A-81CCDC50BA79}" type="sibTrans" cxnId="{0F73FB91-0AD3-4964-B6A5-342BB8524EC8}">
      <dgm:prSet/>
      <dgm:spPr/>
      <dgm:t>
        <a:bodyPr/>
        <a:lstStyle/>
        <a:p>
          <a:endParaRPr lang="en-US"/>
        </a:p>
      </dgm:t>
    </dgm:pt>
    <dgm:pt modelId="{6DDB56AD-265A-4716-A27C-9CB10A73521F}">
      <dgm:prSet/>
      <dgm:spPr/>
      <dgm:t>
        <a:bodyPr/>
        <a:lstStyle/>
        <a:p>
          <a:pPr rtl="0"/>
          <a:r>
            <a:rPr lang="en-GB" dirty="0">
              <a:latin typeface="Calibri" panose="020F0502020204030204" pitchFamily="34" charset="0"/>
              <a:cs typeface="Calibri" panose="020F0502020204030204" pitchFamily="34" charset="0"/>
            </a:rPr>
            <a:t>Control</a:t>
          </a:r>
        </a:p>
      </dgm:t>
    </dgm:pt>
    <dgm:pt modelId="{8CA753A3-77BD-4349-B3DF-F811F1B2B2BD}" type="parTrans" cxnId="{FBFE2585-DDB0-4FC9-8CA9-7B11688988A6}">
      <dgm:prSet/>
      <dgm:spPr/>
      <dgm:t>
        <a:bodyPr/>
        <a:lstStyle/>
        <a:p>
          <a:endParaRPr lang="en-US"/>
        </a:p>
      </dgm:t>
    </dgm:pt>
    <dgm:pt modelId="{9A114BDC-691C-4B0D-8A7B-3AD0F7E96F06}" type="sibTrans" cxnId="{FBFE2585-DDB0-4FC9-8CA9-7B11688988A6}">
      <dgm:prSet/>
      <dgm:spPr/>
      <dgm:t>
        <a:bodyPr/>
        <a:lstStyle/>
        <a:p>
          <a:endParaRPr lang="en-US"/>
        </a:p>
      </dgm:t>
    </dgm:pt>
    <dgm:pt modelId="{5928077C-4E5C-4DA9-BCD5-4804D290BB99}">
      <dgm:prSet/>
      <dgm:spPr/>
      <dgm:t>
        <a:bodyPr/>
        <a:lstStyle/>
        <a:p>
          <a:pPr rtl="0"/>
          <a:r>
            <a:rPr lang="en-GB" dirty="0">
              <a:latin typeface="Calibri" panose="020F0502020204030204" pitchFamily="34" charset="0"/>
              <a:cs typeface="Calibri" panose="020F0502020204030204" pitchFamily="34" charset="0"/>
            </a:rPr>
            <a:t>Culture</a:t>
          </a:r>
        </a:p>
      </dgm:t>
    </dgm:pt>
    <dgm:pt modelId="{8C8DAFA6-9526-4E1A-BBC0-DCEA7D6C6F28}" type="parTrans" cxnId="{FAA0FF98-52C4-431B-A589-4FF967A9FC18}">
      <dgm:prSet/>
      <dgm:spPr/>
      <dgm:t>
        <a:bodyPr/>
        <a:lstStyle/>
        <a:p>
          <a:endParaRPr lang="en-US"/>
        </a:p>
      </dgm:t>
    </dgm:pt>
    <dgm:pt modelId="{4AC34395-C724-47B3-A3D1-185E49EDD9CC}" type="sibTrans" cxnId="{FAA0FF98-52C4-431B-A589-4FF967A9FC18}">
      <dgm:prSet/>
      <dgm:spPr/>
      <dgm:t>
        <a:bodyPr/>
        <a:lstStyle/>
        <a:p>
          <a:endParaRPr lang="en-US"/>
        </a:p>
      </dgm:t>
    </dgm:pt>
    <dgm:pt modelId="{B27D8572-07BD-4EE0-A0B7-3B13F1E96D09}">
      <dgm:prSet/>
      <dgm:spPr/>
      <dgm:t>
        <a:bodyPr/>
        <a:lstStyle/>
        <a:p>
          <a:pPr rtl="0"/>
          <a:r>
            <a:rPr lang="en-GB" dirty="0">
              <a:latin typeface="Calibri" panose="020F0502020204030204" pitchFamily="34" charset="0"/>
              <a:cs typeface="Calibri" panose="020F0502020204030204" pitchFamily="34" charset="0"/>
            </a:rPr>
            <a:t>Strategy</a:t>
          </a:r>
        </a:p>
      </dgm:t>
    </dgm:pt>
    <dgm:pt modelId="{9522FDBF-76F9-41EE-8DE7-7AD6219F1244}" type="parTrans" cxnId="{43B009A6-836F-4C67-80AB-A960B0BE068C}">
      <dgm:prSet/>
      <dgm:spPr/>
      <dgm:t>
        <a:bodyPr/>
        <a:lstStyle/>
        <a:p>
          <a:endParaRPr lang="en-GB"/>
        </a:p>
      </dgm:t>
    </dgm:pt>
    <dgm:pt modelId="{32D449D6-AE58-47E0-971C-768D7A02162F}" type="sibTrans" cxnId="{43B009A6-836F-4C67-80AB-A960B0BE068C}">
      <dgm:prSet/>
      <dgm:spPr/>
      <dgm:t>
        <a:bodyPr/>
        <a:lstStyle/>
        <a:p>
          <a:endParaRPr lang="en-GB"/>
        </a:p>
      </dgm:t>
    </dgm:pt>
    <dgm:pt modelId="{EF7CC174-946B-4C0E-8802-99EAE08ECD1D}" type="pres">
      <dgm:prSet presAssocID="{B1F7CFBA-F836-4599-9C32-061FA62208DA}" presName="vert0" presStyleCnt="0">
        <dgm:presLayoutVars>
          <dgm:dir/>
          <dgm:animOne val="branch"/>
          <dgm:animLvl val="lvl"/>
        </dgm:presLayoutVars>
      </dgm:prSet>
      <dgm:spPr/>
    </dgm:pt>
    <dgm:pt modelId="{60AFD213-4670-4E19-9797-A4B503021A70}" type="pres">
      <dgm:prSet presAssocID="{143B6BC4-AC5C-422C-8257-5701B78C39CC}" presName="thickLine" presStyleLbl="alignNode1" presStyleIdx="0" presStyleCnt="4"/>
      <dgm:spPr/>
    </dgm:pt>
    <dgm:pt modelId="{D4868234-125F-4D02-BB5E-4B54F92147EE}" type="pres">
      <dgm:prSet presAssocID="{143B6BC4-AC5C-422C-8257-5701B78C39CC}" presName="horz1" presStyleCnt="0"/>
      <dgm:spPr/>
    </dgm:pt>
    <dgm:pt modelId="{21C694F2-EAE7-48D4-B1D0-A146C7C01F71}" type="pres">
      <dgm:prSet presAssocID="{143B6BC4-AC5C-422C-8257-5701B78C39CC}" presName="tx1" presStyleLbl="revTx" presStyleIdx="0" presStyleCnt="4"/>
      <dgm:spPr/>
    </dgm:pt>
    <dgm:pt modelId="{8D500986-5BD7-4311-A6B1-1ABFEF9740A2}" type="pres">
      <dgm:prSet presAssocID="{143B6BC4-AC5C-422C-8257-5701B78C39CC}" presName="vert1" presStyleCnt="0"/>
      <dgm:spPr/>
    </dgm:pt>
    <dgm:pt modelId="{8E4B2604-5F38-4C30-8B00-1C0BC12CA82F}" type="pres">
      <dgm:prSet presAssocID="{B27D8572-07BD-4EE0-A0B7-3B13F1E96D09}" presName="thickLine" presStyleLbl="alignNode1" presStyleIdx="1" presStyleCnt="4"/>
      <dgm:spPr/>
    </dgm:pt>
    <dgm:pt modelId="{FD9D1FC5-B006-4A01-9130-178616682DC1}" type="pres">
      <dgm:prSet presAssocID="{B27D8572-07BD-4EE0-A0B7-3B13F1E96D09}" presName="horz1" presStyleCnt="0"/>
      <dgm:spPr/>
    </dgm:pt>
    <dgm:pt modelId="{891BBCF0-1793-449E-8478-01F77345A919}" type="pres">
      <dgm:prSet presAssocID="{B27D8572-07BD-4EE0-A0B7-3B13F1E96D09}" presName="tx1" presStyleLbl="revTx" presStyleIdx="1" presStyleCnt="4"/>
      <dgm:spPr/>
    </dgm:pt>
    <dgm:pt modelId="{D9210712-9267-4F43-8A26-B47BD8E1FB54}" type="pres">
      <dgm:prSet presAssocID="{B27D8572-07BD-4EE0-A0B7-3B13F1E96D09}" presName="vert1" presStyleCnt="0"/>
      <dgm:spPr/>
    </dgm:pt>
    <dgm:pt modelId="{CF997623-33AE-4E37-8575-8745799CFA09}" type="pres">
      <dgm:prSet presAssocID="{6DDB56AD-265A-4716-A27C-9CB10A73521F}" presName="thickLine" presStyleLbl="alignNode1" presStyleIdx="2" presStyleCnt="4"/>
      <dgm:spPr/>
    </dgm:pt>
    <dgm:pt modelId="{4CF33F91-C8C4-4595-B3AC-8926F6093DC3}" type="pres">
      <dgm:prSet presAssocID="{6DDB56AD-265A-4716-A27C-9CB10A73521F}" presName="horz1" presStyleCnt="0"/>
      <dgm:spPr/>
    </dgm:pt>
    <dgm:pt modelId="{8C7BC9C1-7E43-4DA8-97AB-ACDED07A5733}" type="pres">
      <dgm:prSet presAssocID="{6DDB56AD-265A-4716-A27C-9CB10A73521F}" presName="tx1" presStyleLbl="revTx" presStyleIdx="2" presStyleCnt="4"/>
      <dgm:spPr/>
    </dgm:pt>
    <dgm:pt modelId="{C364EB36-8BD0-4C55-8104-D1D4DD126760}" type="pres">
      <dgm:prSet presAssocID="{6DDB56AD-265A-4716-A27C-9CB10A73521F}" presName="vert1" presStyleCnt="0"/>
      <dgm:spPr/>
    </dgm:pt>
    <dgm:pt modelId="{B0547CC9-409E-4414-AEB4-C0F6477FA226}" type="pres">
      <dgm:prSet presAssocID="{5928077C-4E5C-4DA9-BCD5-4804D290BB99}" presName="thickLine" presStyleLbl="alignNode1" presStyleIdx="3" presStyleCnt="4"/>
      <dgm:spPr/>
    </dgm:pt>
    <dgm:pt modelId="{20126C7C-A476-4231-9D21-0596457B0EC6}" type="pres">
      <dgm:prSet presAssocID="{5928077C-4E5C-4DA9-BCD5-4804D290BB99}" presName="horz1" presStyleCnt="0"/>
      <dgm:spPr/>
    </dgm:pt>
    <dgm:pt modelId="{A9763BCD-20C9-4F52-98B8-C072EBF43527}" type="pres">
      <dgm:prSet presAssocID="{5928077C-4E5C-4DA9-BCD5-4804D290BB99}" presName="tx1" presStyleLbl="revTx" presStyleIdx="3" presStyleCnt="4"/>
      <dgm:spPr/>
    </dgm:pt>
    <dgm:pt modelId="{5FE7DE04-7974-49C5-B3B8-DC82318FAE2A}" type="pres">
      <dgm:prSet presAssocID="{5928077C-4E5C-4DA9-BCD5-4804D290BB99}" presName="vert1" presStyleCnt="0"/>
      <dgm:spPr/>
    </dgm:pt>
  </dgm:ptLst>
  <dgm:cxnLst>
    <dgm:cxn modelId="{34B0CA35-ABBB-40B0-B435-AB518F9B1E7A}" type="presOf" srcId="{5928077C-4E5C-4DA9-BCD5-4804D290BB99}" destId="{A9763BCD-20C9-4F52-98B8-C072EBF43527}" srcOrd="0" destOrd="0" presId="urn:microsoft.com/office/officeart/2008/layout/LinedList"/>
    <dgm:cxn modelId="{33FC6A65-85B1-45E3-854E-DA221F6A57D8}" type="presOf" srcId="{B1F7CFBA-F836-4599-9C32-061FA62208DA}" destId="{EF7CC174-946B-4C0E-8802-99EAE08ECD1D}" srcOrd="0" destOrd="0" presId="urn:microsoft.com/office/officeart/2008/layout/LinedList"/>
    <dgm:cxn modelId="{CCB3E372-F931-4578-ADB4-6298E15557F1}" type="presOf" srcId="{6DDB56AD-265A-4716-A27C-9CB10A73521F}" destId="{8C7BC9C1-7E43-4DA8-97AB-ACDED07A5733}" srcOrd="0" destOrd="0" presId="urn:microsoft.com/office/officeart/2008/layout/LinedList"/>
    <dgm:cxn modelId="{FBFE2585-DDB0-4FC9-8CA9-7B11688988A6}" srcId="{B1F7CFBA-F836-4599-9C32-061FA62208DA}" destId="{6DDB56AD-265A-4716-A27C-9CB10A73521F}" srcOrd="2" destOrd="0" parTransId="{8CA753A3-77BD-4349-B3DF-F811F1B2B2BD}" sibTransId="{9A114BDC-691C-4B0D-8A7B-3AD0F7E96F06}"/>
    <dgm:cxn modelId="{0F73FB91-0AD3-4964-B6A5-342BB8524EC8}" srcId="{B1F7CFBA-F836-4599-9C32-061FA62208DA}" destId="{143B6BC4-AC5C-422C-8257-5701B78C39CC}" srcOrd="0" destOrd="0" parTransId="{E2965E36-9E1F-4D24-8DA3-64E8889C930A}" sibTransId="{A2532D22-20F8-4C62-AD1A-81CCDC50BA79}"/>
    <dgm:cxn modelId="{FAA0FF98-52C4-431B-A589-4FF967A9FC18}" srcId="{B1F7CFBA-F836-4599-9C32-061FA62208DA}" destId="{5928077C-4E5C-4DA9-BCD5-4804D290BB99}" srcOrd="3" destOrd="0" parTransId="{8C8DAFA6-9526-4E1A-BBC0-DCEA7D6C6F28}" sibTransId="{4AC34395-C724-47B3-A3D1-185E49EDD9CC}"/>
    <dgm:cxn modelId="{E94AFBA2-6F05-4074-B39E-BF7F5ACDE228}" type="presOf" srcId="{143B6BC4-AC5C-422C-8257-5701B78C39CC}" destId="{21C694F2-EAE7-48D4-B1D0-A146C7C01F71}" srcOrd="0" destOrd="0" presId="urn:microsoft.com/office/officeart/2008/layout/LinedList"/>
    <dgm:cxn modelId="{43B009A6-836F-4C67-80AB-A960B0BE068C}" srcId="{B1F7CFBA-F836-4599-9C32-061FA62208DA}" destId="{B27D8572-07BD-4EE0-A0B7-3B13F1E96D09}" srcOrd="1" destOrd="0" parTransId="{9522FDBF-76F9-41EE-8DE7-7AD6219F1244}" sibTransId="{32D449D6-AE58-47E0-971C-768D7A02162F}"/>
    <dgm:cxn modelId="{792B59DE-B286-480F-B895-2EDAF5934DD4}" type="presOf" srcId="{B27D8572-07BD-4EE0-A0B7-3B13F1E96D09}" destId="{891BBCF0-1793-449E-8478-01F77345A919}" srcOrd="0" destOrd="0" presId="urn:microsoft.com/office/officeart/2008/layout/LinedList"/>
    <dgm:cxn modelId="{46B014FA-4607-4434-9A82-3FD742BD5622}" type="presParOf" srcId="{EF7CC174-946B-4C0E-8802-99EAE08ECD1D}" destId="{60AFD213-4670-4E19-9797-A4B503021A70}" srcOrd="0" destOrd="0" presId="urn:microsoft.com/office/officeart/2008/layout/LinedList"/>
    <dgm:cxn modelId="{DE96EAAB-5DED-4F52-BCBE-42E357C90D65}" type="presParOf" srcId="{EF7CC174-946B-4C0E-8802-99EAE08ECD1D}" destId="{D4868234-125F-4D02-BB5E-4B54F92147EE}" srcOrd="1" destOrd="0" presId="urn:microsoft.com/office/officeart/2008/layout/LinedList"/>
    <dgm:cxn modelId="{7AF3E6AF-B42E-45FE-8C64-5025545CFD58}" type="presParOf" srcId="{D4868234-125F-4D02-BB5E-4B54F92147EE}" destId="{21C694F2-EAE7-48D4-B1D0-A146C7C01F71}" srcOrd="0" destOrd="0" presId="urn:microsoft.com/office/officeart/2008/layout/LinedList"/>
    <dgm:cxn modelId="{C1363506-5073-4001-9332-41CC672479C2}" type="presParOf" srcId="{D4868234-125F-4D02-BB5E-4B54F92147EE}" destId="{8D500986-5BD7-4311-A6B1-1ABFEF9740A2}" srcOrd="1" destOrd="0" presId="urn:microsoft.com/office/officeart/2008/layout/LinedList"/>
    <dgm:cxn modelId="{6504CAB5-27AF-4B23-A1AB-A8801E5E6B6A}" type="presParOf" srcId="{EF7CC174-946B-4C0E-8802-99EAE08ECD1D}" destId="{8E4B2604-5F38-4C30-8B00-1C0BC12CA82F}" srcOrd="2" destOrd="0" presId="urn:microsoft.com/office/officeart/2008/layout/LinedList"/>
    <dgm:cxn modelId="{81CFF5DA-BF5C-4370-B43F-A26886FC983A}" type="presParOf" srcId="{EF7CC174-946B-4C0E-8802-99EAE08ECD1D}" destId="{FD9D1FC5-B006-4A01-9130-178616682DC1}" srcOrd="3" destOrd="0" presId="urn:microsoft.com/office/officeart/2008/layout/LinedList"/>
    <dgm:cxn modelId="{9F78188D-1E9F-42F2-B25F-876DAD0AABDE}" type="presParOf" srcId="{FD9D1FC5-B006-4A01-9130-178616682DC1}" destId="{891BBCF0-1793-449E-8478-01F77345A919}" srcOrd="0" destOrd="0" presId="urn:microsoft.com/office/officeart/2008/layout/LinedList"/>
    <dgm:cxn modelId="{76FD65CF-350C-4A2B-86E7-3D171F312CB1}" type="presParOf" srcId="{FD9D1FC5-B006-4A01-9130-178616682DC1}" destId="{D9210712-9267-4F43-8A26-B47BD8E1FB54}" srcOrd="1" destOrd="0" presId="urn:microsoft.com/office/officeart/2008/layout/LinedList"/>
    <dgm:cxn modelId="{2ED9C74F-DEF5-4EAA-A0F3-F8339432363A}" type="presParOf" srcId="{EF7CC174-946B-4C0E-8802-99EAE08ECD1D}" destId="{CF997623-33AE-4E37-8575-8745799CFA09}" srcOrd="4" destOrd="0" presId="urn:microsoft.com/office/officeart/2008/layout/LinedList"/>
    <dgm:cxn modelId="{340D14C6-851F-4CE8-A610-04C4CB281D55}" type="presParOf" srcId="{EF7CC174-946B-4C0E-8802-99EAE08ECD1D}" destId="{4CF33F91-C8C4-4595-B3AC-8926F6093DC3}" srcOrd="5" destOrd="0" presId="urn:microsoft.com/office/officeart/2008/layout/LinedList"/>
    <dgm:cxn modelId="{1214A097-95DC-48A6-8090-24C5A28803D8}" type="presParOf" srcId="{4CF33F91-C8C4-4595-B3AC-8926F6093DC3}" destId="{8C7BC9C1-7E43-4DA8-97AB-ACDED07A5733}" srcOrd="0" destOrd="0" presId="urn:microsoft.com/office/officeart/2008/layout/LinedList"/>
    <dgm:cxn modelId="{F916ACFF-75A0-4088-8672-7B67D2BBB567}" type="presParOf" srcId="{4CF33F91-C8C4-4595-B3AC-8926F6093DC3}" destId="{C364EB36-8BD0-4C55-8104-D1D4DD126760}" srcOrd="1" destOrd="0" presId="urn:microsoft.com/office/officeart/2008/layout/LinedList"/>
    <dgm:cxn modelId="{8B4221C2-AB05-43DB-9FC0-9AD8F0D9419A}" type="presParOf" srcId="{EF7CC174-946B-4C0E-8802-99EAE08ECD1D}" destId="{B0547CC9-409E-4414-AEB4-C0F6477FA226}" srcOrd="6" destOrd="0" presId="urn:microsoft.com/office/officeart/2008/layout/LinedList"/>
    <dgm:cxn modelId="{914C1DD3-FC43-4F2B-B17C-3F73F9E56B54}" type="presParOf" srcId="{EF7CC174-946B-4C0E-8802-99EAE08ECD1D}" destId="{20126C7C-A476-4231-9D21-0596457B0EC6}" srcOrd="7" destOrd="0" presId="urn:microsoft.com/office/officeart/2008/layout/LinedList"/>
    <dgm:cxn modelId="{B328768A-BA1F-4250-BB72-D07C502B6143}" type="presParOf" srcId="{20126C7C-A476-4231-9D21-0596457B0EC6}" destId="{A9763BCD-20C9-4F52-98B8-C072EBF43527}" srcOrd="0" destOrd="0" presId="urn:microsoft.com/office/officeart/2008/layout/LinedList"/>
    <dgm:cxn modelId="{7F150B7C-53F4-4483-9636-FCF6349F1881}" type="presParOf" srcId="{20126C7C-A476-4231-9D21-0596457B0EC6}" destId="{5FE7DE04-7974-49C5-B3B8-DC82318FAE2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4487C-1EF9-4648-819C-C97FF7D0CB06}" type="doc">
      <dgm:prSet loTypeId="urn:microsoft.com/office/officeart/2005/8/layout/architecture" loCatId="list" qsTypeId="urn:microsoft.com/office/officeart/2005/8/quickstyle/simple1" qsCatId="simple" csTypeId="urn:microsoft.com/office/officeart/2005/8/colors/colorful5" csCatId="colorful" phldr="1"/>
      <dgm:spPr/>
      <dgm:t>
        <a:bodyPr/>
        <a:lstStyle/>
        <a:p>
          <a:endParaRPr lang="en-US"/>
        </a:p>
      </dgm:t>
    </dgm:pt>
    <dgm:pt modelId="{E14211F8-125B-484A-A5D8-BB10ED7C65F0}">
      <dgm:prSet custT="1"/>
      <dgm:spPr>
        <a:solidFill>
          <a:schemeClr val="accent2">
            <a:lumMod val="60000"/>
            <a:lumOff val="40000"/>
          </a:schemeClr>
        </a:solidFill>
      </dgm:spPr>
      <dgm:t>
        <a:bodyPr/>
        <a:lstStyle/>
        <a:p>
          <a:pPr rtl="0"/>
          <a:r>
            <a:rPr lang="en-GB" sz="1600" dirty="0">
              <a:latin typeface="Calibri" panose="020F0502020204030204" pitchFamily="34" charset="0"/>
              <a:cs typeface="Calibri" panose="020F0502020204030204" pitchFamily="34" charset="0"/>
            </a:rPr>
            <a:t>Risk Assurance and Compliance Group</a:t>
          </a:r>
        </a:p>
      </dgm:t>
    </dgm:pt>
    <dgm:pt modelId="{96D6C2BD-7BC0-4734-B2B0-FA232394A29C}" type="parTrans" cxnId="{D7732375-195C-4E5F-8DDA-7B3C76804CC2}">
      <dgm:prSet/>
      <dgm:spPr/>
      <dgm:t>
        <a:bodyPr/>
        <a:lstStyle/>
        <a:p>
          <a:endParaRPr lang="en-US" sz="1100"/>
        </a:p>
      </dgm:t>
    </dgm:pt>
    <dgm:pt modelId="{643A6389-1CA5-4B7D-A3F2-F0E3A2F89943}" type="sibTrans" cxnId="{D7732375-195C-4E5F-8DDA-7B3C76804CC2}">
      <dgm:prSet/>
      <dgm:spPr/>
      <dgm:t>
        <a:bodyPr/>
        <a:lstStyle/>
        <a:p>
          <a:endParaRPr lang="en-US" sz="1100"/>
        </a:p>
      </dgm:t>
    </dgm:pt>
    <dgm:pt modelId="{15CEA90D-66AD-4612-B227-0BC417E01C4A}" type="pres">
      <dgm:prSet presAssocID="{FE54487C-1EF9-4648-819C-C97FF7D0CB06}" presName="Name0" presStyleCnt="0">
        <dgm:presLayoutVars>
          <dgm:chPref val="1"/>
          <dgm:dir/>
          <dgm:animOne val="branch"/>
          <dgm:animLvl val="lvl"/>
          <dgm:resizeHandles/>
        </dgm:presLayoutVars>
      </dgm:prSet>
      <dgm:spPr/>
    </dgm:pt>
    <dgm:pt modelId="{A54BE532-AD50-456A-B336-AEE4FFF6A084}" type="pres">
      <dgm:prSet presAssocID="{E14211F8-125B-484A-A5D8-BB10ED7C65F0}" presName="vertOne" presStyleCnt="0"/>
      <dgm:spPr/>
    </dgm:pt>
    <dgm:pt modelId="{4596D011-89C1-47ED-976C-2CAF20F42D2F}" type="pres">
      <dgm:prSet presAssocID="{E14211F8-125B-484A-A5D8-BB10ED7C65F0}" presName="txOne" presStyleLbl="node0" presStyleIdx="0" presStyleCnt="1">
        <dgm:presLayoutVars>
          <dgm:chPref val="3"/>
        </dgm:presLayoutVars>
      </dgm:prSet>
      <dgm:spPr/>
    </dgm:pt>
    <dgm:pt modelId="{680F7414-352C-4C10-9AA8-06B5EEEB53F0}" type="pres">
      <dgm:prSet presAssocID="{E14211F8-125B-484A-A5D8-BB10ED7C65F0}" presName="horzOne" presStyleCnt="0"/>
      <dgm:spPr/>
    </dgm:pt>
  </dgm:ptLst>
  <dgm:cxnLst>
    <dgm:cxn modelId="{D7732375-195C-4E5F-8DDA-7B3C76804CC2}" srcId="{FE54487C-1EF9-4648-819C-C97FF7D0CB06}" destId="{E14211F8-125B-484A-A5D8-BB10ED7C65F0}" srcOrd="0" destOrd="0" parTransId="{96D6C2BD-7BC0-4734-B2B0-FA232394A29C}" sibTransId="{643A6389-1CA5-4B7D-A3F2-F0E3A2F89943}"/>
    <dgm:cxn modelId="{C43C4857-3272-4428-9CA5-826EFD50B6E7}" type="presOf" srcId="{FE54487C-1EF9-4648-819C-C97FF7D0CB06}" destId="{15CEA90D-66AD-4612-B227-0BC417E01C4A}" srcOrd="0" destOrd="0" presId="urn:microsoft.com/office/officeart/2005/8/layout/architecture"/>
    <dgm:cxn modelId="{204D27C9-5408-4E9C-A6AF-D985D9F10CC7}" type="presOf" srcId="{E14211F8-125B-484A-A5D8-BB10ED7C65F0}" destId="{4596D011-89C1-47ED-976C-2CAF20F42D2F}" srcOrd="0" destOrd="0" presId="urn:microsoft.com/office/officeart/2005/8/layout/architecture"/>
    <dgm:cxn modelId="{8166DBCA-69DF-4F11-9A79-DDCF74CCB3DB}" type="presParOf" srcId="{15CEA90D-66AD-4612-B227-0BC417E01C4A}" destId="{A54BE532-AD50-456A-B336-AEE4FFF6A084}" srcOrd="0" destOrd="0" presId="urn:microsoft.com/office/officeart/2005/8/layout/architecture"/>
    <dgm:cxn modelId="{FF07CC4D-9F12-410F-A542-AEC3C032C137}" type="presParOf" srcId="{A54BE532-AD50-456A-B336-AEE4FFF6A084}" destId="{4596D011-89C1-47ED-976C-2CAF20F42D2F}" srcOrd="0" destOrd="0" presId="urn:microsoft.com/office/officeart/2005/8/layout/architecture"/>
    <dgm:cxn modelId="{29639D45-7647-4012-BDD8-9D325D86245B}" type="presParOf" srcId="{A54BE532-AD50-456A-B336-AEE4FFF6A084}" destId="{680F7414-352C-4C10-9AA8-06B5EEEB53F0}"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770571-2690-4ED4-A843-D9F73525B3B0}" type="doc">
      <dgm:prSet loTypeId="urn:diagrams.loki3.com/BracketList" loCatId="list" qsTypeId="urn:microsoft.com/office/officeart/2005/8/quickstyle/simple1" qsCatId="simple" csTypeId="urn:microsoft.com/office/officeart/2005/8/colors/colorful5" csCatId="colorful" phldr="1"/>
      <dgm:spPr/>
      <dgm:t>
        <a:bodyPr/>
        <a:lstStyle/>
        <a:p>
          <a:endParaRPr lang="en-GB"/>
        </a:p>
      </dgm:t>
    </dgm:pt>
    <dgm:pt modelId="{BB200CDD-8EB3-4938-93CA-7F1B026E0370}">
      <dgm:prSet phldrT="[Text]" custT="1"/>
      <dgm:spPr/>
      <dgm:t>
        <a:bodyPr/>
        <a:lstStyle/>
        <a:p>
          <a:r>
            <a:rPr lang="en-GB" sz="2000" dirty="0">
              <a:latin typeface="Calibri" panose="020F0502020204030204" pitchFamily="34" charset="0"/>
              <a:cs typeface="Calibri" panose="020F0502020204030204" pitchFamily="34" charset="0"/>
            </a:rPr>
            <a:t>Audit Group</a:t>
          </a:r>
        </a:p>
      </dgm:t>
    </dgm:pt>
    <dgm:pt modelId="{A29459B8-4EDC-4117-BBA1-57F0F668A072}" type="parTrans" cxnId="{7612A6F9-9B33-47F4-8CDB-4273B0464EB2}">
      <dgm:prSet/>
      <dgm:spPr/>
      <dgm:t>
        <a:bodyPr/>
        <a:lstStyle/>
        <a:p>
          <a:endParaRPr lang="en-GB"/>
        </a:p>
      </dgm:t>
    </dgm:pt>
    <dgm:pt modelId="{0CC0A8DA-5B6E-4226-893B-F8532F482F88}" type="sibTrans" cxnId="{7612A6F9-9B33-47F4-8CDB-4273B0464EB2}">
      <dgm:prSet/>
      <dgm:spPr/>
      <dgm:t>
        <a:bodyPr/>
        <a:lstStyle/>
        <a:p>
          <a:endParaRPr lang="en-GB"/>
        </a:p>
      </dgm:t>
    </dgm:pt>
    <dgm:pt modelId="{47D7011E-39EF-4FAF-94A4-4920BE86E0A4}">
      <dgm:prSet phldrT="[Text]" custT="1"/>
      <dgm:spPr/>
      <dgm:t>
        <a:bodyPr/>
        <a:lstStyle/>
        <a:p>
          <a:r>
            <a:rPr lang="en-GB" sz="1800" dirty="0">
              <a:latin typeface="Calibri" panose="020F0502020204030204" pitchFamily="34" charset="0"/>
              <a:cs typeface="Calibri" panose="020F0502020204030204" pitchFamily="34" charset="0"/>
            </a:rPr>
            <a:t>Responsible for monitoring aspects of financial reporting, internal and external audits and the management of risk.</a:t>
          </a:r>
        </a:p>
      </dgm:t>
    </dgm:pt>
    <dgm:pt modelId="{B868CBE4-4EBD-4EB4-8296-E80256FE4C70}" type="parTrans" cxnId="{2803DB53-DC69-4E5B-B240-2D071C4BBF85}">
      <dgm:prSet/>
      <dgm:spPr/>
      <dgm:t>
        <a:bodyPr/>
        <a:lstStyle/>
        <a:p>
          <a:endParaRPr lang="en-GB"/>
        </a:p>
      </dgm:t>
    </dgm:pt>
    <dgm:pt modelId="{24DAEA33-F6D7-491F-8384-445D7204FC37}" type="sibTrans" cxnId="{2803DB53-DC69-4E5B-B240-2D071C4BBF85}">
      <dgm:prSet/>
      <dgm:spPr/>
      <dgm:t>
        <a:bodyPr/>
        <a:lstStyle/>
        <a:p>
          <a:endParaRPr lang="en-GB"/>
        </a:p>
      </dgm:t>
    </dgm:pt>
    <dgm:pt modelId="{368B4150-9AB5-4B8C-A8C0-452E4F91318C}">
      <dgm:prSet phldrT="[Text]" custT="1"/>
      <dgm:spPr/>
      <dgm:t>
        <a:bodyPr/>
        <a:lstStyle/>
        <a:p>
          <a:r>
            <a:rPr lang="en-GB" sz="2000" dirty="0">
              <a:latin typeface="Calibri" panose="020F0502020204030204" pitchFamily="34" charset="0"/>
              <a:cs typeface="Calibri" panose="020F0502020204030204" pitchFamily="34" charset="0"/>
            </a:rPr>
            <a:t>Finance and Development Group</a:t>
          </a:r>
        </a:p>
      </dgm:t>
    </dgm:pt>
    <dgm:pt modelId="{24657411-5F1D-472C-AD62-C8A0A2674B41}" type="parTrans" cxnId="{A447D1AD-2B4E-4671-A2A0-EC404A24E50B}">
      <dgm:prSet/>
      <dgm:spPr/>
      <dgm:t>
        <a:bodyPr/>
        <a:lstStyle/>
        <a:p>
          <a:endParaRPr lang="en-GB"/>
        </a:p>
      </dgm:t>
    </dgm:pt>
    <dgm:pt modelId="{76F6E8EE-02B0-429D-B8A2-78E8BE0CAE35}" type="sibTrans" cxnId="{A447D1AD-2B4E-4671-A2A0-EC404A24E50B}">
      <dgm:prSet/>
      <dgm:spPr/>
      <dgm:t>
        <a:bodyPr/>
        <a:lstStyle/>
        <a:p>
          <a:endParaRPr lang="en-GB"/>
        </a:p>
      </dgm:t>
    </dgm:pt>
    <dgm:pt modelId="{2F1B7AF3-30E5-4F3A-B4D1-1026D411FCF1}">
      <dgm:prSet phldrT="[Text]" custT="1"/>
      <dgm:spPr>
        <a:solidFill>
          <a:schemeClr val="accent2"/>
        </a:solidFill>
      </dgm:spPr>
      <dgm:t>
        <a:bodyPr/>
        <a:lstStyle/>
        <a:p>
          <a:r>
            <a:rPr lang="en-GB" sz="1800" dirty="0">
              <a:latin typeface="Calibri" panose="020F0502020204030204" pitchFamily="34" charset="0"/>
              <a:cs typeface="Calibri" panose="020F0502020204030204" pitchFamily="34" charset="0"/>
            </a:rPr>
            <a:t>Responsible for reviewing reports on finance to ensure the Foundation is meeting targets and addressing any problems that may arise in these areas.</a:t>
          </a:r>
        </a:p>
      </dgm:t>
    </dgm:pt>
    <dgm:pt modelId="{018645B4-C94A-4694-A2ED-7DA0C12D3432}" type="parTrans" cxnId="{F81BD194-4568-4C3B-B57B-77F3791D5E1A}">
      <dgm:prSet/>
      <dgm:spPr/>
      <dgm:t>
        <a:bodyPr/>
        <a:lstStyle/>
        <a:p>
          <a:endParaRPr lang="en-GB"/>
        </a:p>
      </dgm:t>
    </dgm:pt>
    <dgm:pt modelId="{6778B415-EDF5-475F-A5EC-07EB5DC37743}" type="sibTrans" cxnId="{F81BD194-4568-4C3B-B57B-77F3791D5E1A}">
      <dgm:prSet/>
      <dgm:spPr/>
      <dgm:t>
        <a:bodyPr/>
        <a:lstStyle/>
        <a:p>
          <a:endParaRPr lang="en-GB"/>
        </a:p>
      </dgm:t>
    </dgm:pt>
    <dgm:pt modelId="{CDD792D0-E37D-49BD-9FCB-F558F9D88D1D}">
      <dgm:prSet phldrT="[Text]" custT="1"/>
      <dgm:spPr/>
      <dgm:t>
        <a:bodyPr/>
        <a:lstStyle/>
        <a:p>
          <a:r>
            <a:rPr lang="en-GB" sz="2000" dirty="0">
              <a:latin typeface="Calibri" panose="020F0502020204030204" pitchFamily="34" charset="0"/>
              <a:cs typeface="Calibri" panose="020F0502020204030204" pitchFamily="34" charset="0"/>
            </a:rPr>
            <a:t>Workforce and Lived Experience Assurance Group</a:t>
          </a:r>
        </a:p>
      </dgm:t>
    </dgm:pt>
    <dgm:pt modelId="{2B98B8A5-21BC-4969-B6C4-4802F24B64B6}" type="parTrans" cxnId="{DF5FBD85-4956-4988-879E-A2EA94CAAD5A}">
      <dgm:prSet/>
      <dgm:spPr/>
      <dgm:t>
        <a:bodyPr/>
        <a:lstStyle/>
        <a:p>
          <a:endParaRPr lang="en-GB"/>
        </a:p>
      </dgm:t>
    </dgm:pt>
    <dgm:pt modelId="{655CBFFF-37FD-4647-81C5-18896AC838FE}" type="sibTrans" cxnId="{DF5FBD85-4956-4988-879E-A2EA94CAAD5A}">
      <dgm:prSet/>
      <dgm:spPr/>
      <dgm:t>
        <a:bodyPr/>
        <a:lstStyle/>
        <a:p>
          <a:endParaRPr lang="en-GB"/>
        </a:p>
      </dgm:t>
    </dgm:pt>
    <dgm:pt modelId="{5A661DC3-1E75-4EA7-A16A-AA748705317C}">
      <dgm:prSet phldrT="[Text]" custT="1"/>
      <dgm:spPr>
        <a:solidFill>
          <a:srgbClr val="FF0000"/>
        </a:solidFill>
      </dgm:spPr>
      <dgm:t>
        <a:bodyPr/>
        <a:lstStyle/>
        <a:p>
          <a:r>
            <a:rPr lang="en-GB" sz="1800" dirty="0">
              <a:latin typeface="Calibri" panose="020F0502020204030204" pitchFamily="34" charset="0"/>
              <a:cs typeface="Calibri" panose="020F0502020204030204" pitchFamily="34" charset="0"/>
            </a:rPr>
            <a:t>Responsible for the delivery of the Workforce Strategy via its associated action plan, seeking development and welfare of the whole workforce. For the  Maslow Foundation to be an open and inclusive employer of choice, to attract and retain Lived Experience talent.</a:t>
          </a:r>
        </a:p>
      </dgm:t>
    </dgm:pt>
    <dgm:pt modelId="{AA004697-3003-4595-ABBC-4CAE6A4F7A6B}" type="parTrans" cxnId="{77C15C3C-75F7-4F47-8EEE-F96ED130D5B3}">
      <dgm:prSet/>
      <dgm:spPr/>
      <dgm:t>
        <a:bodyPr/>
        <a:lstStyle/>
        <a:p>
          <a:endParaRPr lang="en-GB"/>
        </a:p>
      </dgm:t>
    </dgm:pt>
    <dgm:pt modelId="{04A921EC-94A7-4FF5-AA2F-681EF1C886A2}" type="sibTrans" cxnId="{77C15C3C-75F7-4F47-8EEE-F96ED130D5B3}">
      <dgm:prSet/>
      <dgm:spPr/>
      <dgm:t>
        <a:bodyPr/>
        <a:lstStyle/>
        <a:p>
          <a:endParaRPr lang="en-GB"/>
        </a:p>
      </dgm:t>
    </dgm:pt>
    <dgm:pt modelId="{59EA2024-B394-4FEB-87DF-5E07747131FD}">
      <dgm:prSet phldrT="[Text]" custT="1"/>
      <dgm:spPr/>
      <dgm:t>
        <a:bodyPr/>
        <a:lstStyle/>
        <a:p>
          <a:r>
            <a:rPr lang="en-GB" sz="2000" dirty="0">
              <a:latin typeface="Calibri" panose="020F0502020204030204" pitchFamily="34" charset="0"/>
              <a:cs typeface="Calibri" panose="020F0502020204030204" pitchFamily="34" charset="0"/>
            </a:rPr>
            <a:t>Quality, Safety and Lived Experience Assurance Group</a:t>
          </a:r>
          <a:endParaRPr lang="en-GB" sz="2000" dirty="0"/>
        </a:p>
      </dgm:t>
    </dgm:pt>
    <dgm:pt modelId="{0FA07E38-8B2D-4B1F-953B-E012F467AADC}" type="parTrans" cxnId="{80BFC914-1EF4-42AC-8894-2E06B60B3640}">
      <dgm:prSet/>
      <dgm:spPr/>
      <dgm:t>
        <a:bodyPr/>
        <a:lstStyle/>
        <a:p>
          <a:endParaRPr lang="en-GB"/>
        </a:p>
      </dgm:t>
    </dgm:pt>
    <dgm:pt modelId="{18366725-96F7-4790-8D90-78A8225A9F4A}" type="sibTrans" cxnId="{80BFC914-1EF4-42AC-8894-2E06B60B3640}">
      <dgm:prSet/>
      <dgm:spPr/>
      <dgm:t>
        <a:bodyPr/>
        <a:lstStyle/>
        <a:p>
          <a:endParaRPr lang="en-GB"/>
        </a:p>
      </dgm:t>
    </dgm:pt>
    <dgm:pt modelId="{84ECFF4D-2A21-470A-ADDF-C8068EF23DA1}">
      <dgm:prSet phldrT="[Text]"/>
      <dgm:spPr>
        <a:solidFill>
          <a:schemeClr val="accent6"/>
        </a:solidFill>
      </dgm:spPr>
      <dgm:t>
        <a:bodyPr/>
        <a:lstStyle/>
        <a:p>
          <a:r>
            <a:rPr lang="en-GB" dirty="0">
              <a:latin typeface="Calibri" panose="020F0502020204030204" pitchFamily="34" charset="0"/>
              <a:cs typeface="Calibri" panose="020F0502020204030204" pitchFamily="34" charset="0"/>
            </a:rPr>
            <a:t>Responsible for reviewing the effective system of governance, risk management and internal control in relation to service delivery, research and development, education, training. Ensure delivery of safe, high-quality, person-centred support and excellent client experience.</a:t>
          </a:r>
        </a:p>
      </dgm:t>
    </dgm:pt>
    <dgm:pt modelId="{FEEC97B7-00C0-40AE-AEE0-EE584AE695BA}" type="parTrans" cxnId="{8D2A2222-071B-40CE-84B4-A47BED0C5AFF}">
      <dgm:prSet/>
      <dgm:spPr/>
      <dgm:t>
        <a:bodyPr/>
        <a:lstStyle/>
        <a:p>
          <a:endParaRPr lang="en-GB"/>
        </a:p>
      </dgm:t>
    </dgm:pt>
    <dgm:pt modelId="{AD0567C7-436E-44EF-BBE2-C8F7ACF44CBB}" type="sibTrans" cxnId="{8D2A2222-071B-40CE-84B4-A47BED0C5AFF}">
      <dgm:prSet/>
      <dgm:spPr/>
      <dgm:t>
        <a:bodyPr/>
        <a:lstStyle/>
        <a:p>
          <a:endParaRPr lang="en-GB"/>
        </a:p>
      </dgm:t>
    </dgm:pt>
    <dgm:pt modelId="{4D600F7A-BB12-45C9-A183-38C945DFB6F4}" type="pres">
      <dgm:prSet presAssocID="{4C770571-2690-4ED4-A843-D9F73525B3B0}" presName="Name0" presStyleCnt="0">
        <dgm:presLayoutVars>
          <dgm:dir/>
          <dgm:animLvl val="lvl"/>
          <dgm:resizeHandles val="exact"/>
        </dgm:presLayoutVars>
      </dgm:prSet>
      <dgm:spPr/>
    </dgm:pt>
    <dgm:pt modelId="{2D55E0B0-095F-4B50-AA6F-9B307CB0E8F1}" type="pres">
      <dgm:prSet presAssocID="{BB200CDD-8EB3-4938-93CA-7F1B026E0370}" presName="linNode" presStyleCnt="0"/>
      <dgm:spPr/>
    </dgm:pt>
    <dgm:pt modelId="{1B15857B-479A-4107-9823-64FBB22D37B0}" type="pres">
      <dgm:prSet presAssocID="{BB200CDD-8EB3-4938-93CA-7F1B026E0370}" presName="parTx" presStyleLbl="revTx" presStyleIdx="0" presStyleCnt="4">
        <dgm:presLayoutVars>
          <dgm:chMax val="1"/>
          <dgm:bulletEnabled val="1"/>
        </dgm:presLayoutVars>
      </dgm:prSet>
      <dgm:spPr/>
    </dgm:pt>
    <dgm:pt modelId="{26740B38-0313-44A3-89BE-49690E7E3038}" type="pres">
      <dgm:prSet presAssocID="{BB200CDD-8EB3-4938-93CA-7F1B026E0370}" presName="bracket" presStyleLbl="parChTrans1D1" presStyleIdx="0" presStyleCnt="4"/>
      <dgm:spPr/>
    </dgm:pt>
    <dgm:pt modelId="{124FE448-AEAD-40F1-A003-FBA3A2AB6C69}" type="pres">
      <dgm:prSet presAssocID="{BB200CDD-8EB3-4938-93CA-7F1B026E0370}" presName="spH" presStyleCnt="0"/>
      <dgm:spPr/>
    </dgm:pt>
    <dgm:pt modelId="{F6F6C887-DB50-4836-BFF6-91636595DE87}" type="pres">
      <dgm:prSet presAssocID="{BB200CDD-8EB3-4938-93CA-7F1B026E0370}" presName="desTx" presStyleLbl="node1" presStyleIdx="0" presStyleCnt="4">
        <dgm:presLayoutVars>
          <dgm:bulletEnabled val="1"/>
        </dgm:presLayoutVars>
      </dgm:prSet>
      <dgm:spPr/>
    </dgm:pt>
    <dgm:pt modelId="{A4E75867-891E-4F1F-B049-FA77F3CBA82C}" type="pres">
      <dgm:prSet presAssocID="{0CC0A8DA-5B6E-4226-893B-F8532F482F88}" presName="spV" presStyleCnt="0"/>
      <dgm:spPr/>
    </dgm:pt>
    <dgm:pt modelId="{A116F6E9-184E-4450-824A-FB27561B402A}" type="pres">
      <dgm:prSet presAssocID="{368B4150-9AB5-4B8C-A8C0-452E4F91318C}" presName="linNode" presStyleCnt="0"/>
      <dgm:spPr/>
    </dgm:pt>
    <dgm:pt modelId="{29C773EC-AB96-43EF-892E-9AFA701E421D}" type="pres">
      <dgm:prSet presAssocID="{368B4150-9AB5-4B8C-A8C0-452E4F91318C}" presName="parTx" presStyleLbl="revTx" presStyleIdx="1" presStyleCnt="4">
        <dgm:presLayoutVars>
          <dgm:chMax val="1"/>
          <dgm:bulletEnabled val="1"/>
        </dgm:presLayoutVars>
      </dgm:prSet>
      <dgm:spPr/>
    </dgm:pt>
    <dgm:pt modelId="{7F93E9A9-B918-41A7-B89A-7095C6BB4AAA}" type="pres">
      <dgm:prSet presAssocID="{368B4150-9AB5-4B8C-A8C0-452E4F91318C}" presName="bracket" presStyleLbl="parChTrans1D1" presStyleIdx="1" presStyleCnt="4"/>
      <dgm:spPr/>
    </dgm:pt>
    <dgm:pt modelId="{58E0B2A9-1226-46F3-B381-C2EA6AD36B06}" type="pres">
      <dgm:prSet presAssocID="{368B4150-9AB5-4B8C-A8C0-452E4F91318C}" presName="spH" presStyleCnt="0"/>
      <dgm:spPr/>
    </dgm:pt>
    <dgm:pt modelId="{7A56DFAD-1065-4591-AD0A-0B525A49EDEE}" type="pres">
      <dgm:prSet presAssocID="{368B4150-9AB5-4B8C-A8C0-452E4F91318C}" presName="desTx" presStyleLbl="node1" presStyleIdx="1" presStyleCnt="4">
        <dgm:presLayoutVars>
          <dgm:bulletEnabled val="1"/>
        </dgm:presLayoutVars>
      </dgm:prSet>
      <dgm:spPr/>
    </dgm:pt>
    <dgm:pt modelId="{969363E8-3B61-41A9-ADC1-FB25BE101FCF}" type="pres">
      <dgm:prSet presAssocID="{76F6E8EE-02B0-429D-B8A2-78E8BE0CAE35}" presName="spV" presStyleCnt="0"/>
      <dgm:spPr/>
    </dgm:pt>
    <dgm:pt modelId="{0658B986-74EA-4619-8E7F-33C3A2C99DC7}" type="pres">
      <dgm:prSet presAssocID="{CDD792D0-E37D-49BD-9FCB-F558F9D88D1D}" presName="linNode" presStyleCnt="0"/>
      <dgm:spPr/>
    </dgm:pt>
    <dgm:pt modelId="{605F2DB0-1954-4106-B342-91512906C541}" type="pres">
      <dgm:prSet presAssocID="{CDD792D0-E37D-49BD-9FCB-F558F9D88D1D}" presName="parTx" presStyleLbl="revTx" presStyleIdx="2" presStyleCnt="4">
        <dgm:presLayoutVars>
          <dgm:chMax val="1"/>
          <dgm:bulletEnabled val="1"/>
        </dgm:presLayoutVars>
      </dgm:prSet>
      <dgm:spPr/>
    </dgm:pt>
    <dgm:pt modelId="{BD1BB7B5-EB1E-4559-A62F-8C345AE503D5}" type="pres">
      <dgm:prSet presAssocID="{CDD792D0-E37D-49BD-9FCB-F558F9D88D1D}" presName="bracket" presStyleLbl="parChTrans1D1" presStyleIdx="2" presStyleCnt="4"/>
      <dgm:spPr/>
    </dgm:pt>
    <dgm:pt modelId="{CF627ECB-9BE9-4090-9BE5-BA4FCC23C410}" type="pres">
      <dgm:prSet presAssocID="{CDD792D0-E37D-49BD-9FCB-F558F9D88D1D}" presName="spH" presStyleCnt="0"/>
      <dgm:spPr/>
    </dgm:pt>
    <dgm:pt modelId="{147104B2-520C-4822-8E77-2E6A98B48846}" type="pres">
      <dgm:prSet presAssocID="{CDD792D0-E37D-49BD-9FCB-F558F9D88D1D}" presName="desTx" presStyleLbl="node1" presStyleIdx="2" presStyleCnt="4">
        <dgm:presLayoutVars>
          <dgm:bulletEnabled val="1"/>
        </dgm:presLayoutVars>
      </dgm:prSet>
      <dgm:spPr/>
    </dgm:pt>
    <dgm:pt modelId="{2616BB61-B090-472C-AADD-EA3900F1E461}" type="pres">
      <dgm:prSet presAssocID="{655CBFFF-37FD-4647-81C5-18896AC838FE}" presName="spV" presStyleCnt="0"/>
      <dgm:spPr/>
    </dgm:pt>
    <dgm:pt modelId="{8F09F89F-4788-4ED1-9195-ACABB5422A9D}" type="pres">
      <dgm:prSet presAssocID="{59EA2024-B394-4FEB-87DF-5E07747131FD}" presName="linNode" presStyleCnt="0"/>
      <dgm:spPr/>
    </dgm:pt>
    <dgm:pt modelId="{A4613F98-56CC-448B-A95B-2847EA38D6E0}" type="pres">
      <dgm:prSet presAssocID="{59EA2024-B394-4FEB-87DF-5E07747131FD}" presName="parTx" presStyleLbl="revTx" presStyleIdx="3" presStyleCnt="4">
        <dgm:presLayoutVars>
          <dgm:chMax val="1"/>
          <dgm:bulletEnabled val="1"/>
        </dgm:presLayoutVars>
      </dgm:prSet>
      <dgm:spPr/>
    </dgm:pt>
    <dgm:pt modelId="{223A2273-F5AA-44BE-B478-CF52D03CCF95}" type="pres">
      <dgm:prSet presAssocID="{59EA2024-B394-4FEB-87DF-5E07747131FD}" presName="bracket" presStyleLbl="parChTrans1D1" presStyleIdx="3" presStyleCnt="4"/>
      <dgm:spPr/>
    </dgm:pt>
    <dgm:pt modelId="{7762E162-F2B3-4567-9C09-7103B9448AF9}" type="pres">
      <dgm:prSet presAssocID="{59EA2024-B394-4FEB-87DF-5E07747131FD}" presName="spH" presStyleCnt="0"/>
      <dgm:spPr/>
    </dgm:pt>
    <dgm:pt modelId="{3B85AE4E-F49C-4E40-84E9-DEC14D2903CF}" type="pres">
      <dgm:prSet presAssocID="{59EA2024-B394-4FEB-87DF-5E07747131FD}" presName="desTx" presStyleLbl="node1" presStyleIdx="3" presStyleCnt="4">
        <dgm:presLayoutVars>
          <dgm:bulletEnabled val="1"/>
        </dgm:presLayoutVars>
      </dgm:prSet>
      <dgm:spPr/>
    </dgm:pt>
  </dgm:ptLst>
  <dgm:cxnLst>
    <dgm:cxn modelId="{80BFC914-1EF4-42AC-8894-2E06B60B3640}" srcId="{4C770571-2690-4ED4-A843-D9F73525B3B0}" destId="{59EA2024-B394-4FEB-87DF-5E07747131FD}" srcOrd="3" destOrd="0" parTransId="{0FA07E38-8B2D-4B1F-953B-E012F467AADC}" sibTransId="{18366725-96F7-4790-8D90-78A8225A9F4A}"/>
    <dgm:cxn modelId="{8D2A2222-071B-40CE-84B4-A47BED0C5AFF}" srcId="{59EA2024-B394-4FEB-87DF-5E07747131FD}" destId="{84ECFF4D-2A21-470A-ADDF-C8068EF23DA1}" srcOrd="0" destOrd="0" parTransId="{FEEC97B7-00C0-40AE-AEE0-EE584AE695BA}" sibTransId="{AD0567C7-436E-44EF-BBE2-C8F7ACF44CBB}"/>
    <dgm:cxn modelId="{CA6EB536-4641-4B81-92D4-182B5FB57C0D}" type="presOf" srcId="{59EA2024-B394-4FEB-87DF-5E07747131FD}" destId="{A4613F98-56CC-448B-A95B-2847EA38D6E0}" srcOrd="0" destOrd="0" presId="urn:diagrams.loki3.com/BracketList"/>
    <dgm:cxn modelId="{A221EF3A-C929-4DCB-986E-A687D4324297}" type="presOf" srcId="{368B4150-9AB5-4B8C-A8C0-452E4F91318C}" destId="{29C773EC-AB96-43EF-892E-9AFA701E421D}" srcOrd="0" destOrd="0" presId="urn:diagrams.loki3.com/BracketList"/>
    <dgm:cxn modelId="{77C15C3C-75F7-4F47-8EEE-F96ED130D5B3}" srcId="{CDD792D0-E37D-49BD-9FCB-F558F9D88D1D}" destId="{5A661DC3-1E75-4EA7-A16A-AA748705317C}" srcOrd="0" destOrd="0" parTransId="{AA004697-3003-4595-ABBC-4CAE6A4F7A6B}" sibTransId="{04A921EC-94A7-4FF5-AA2F-681EF1C886A2}"/>
    <dgm:cxn modelId="{D770C565-D8D0-462C-8DB6-183DB5625125}" type="presOf" srcId="{CDD792D0-E37D-49BD-9FCB-F558F9D88D1D}" destId="{605F2DB0-1954-4106-B342-91512906C541}" srcOrd="0" destOrd="0" presId="urn:diagrams.loki3.com/BracketList"/>
    <dgm:cxn modelId="{37F2D769-C061-4F81-822F-2318920E16A0}" type="presOf" srcId="{2F1B7AF3-30E5-4F3A-B4D1-1026D411FCF1}" destId="{7A56DFAD-1065-4591-AD0A-0B525A49EDEE}" srcOrd="0" destOrd="0" presId="urn:diagrams.loki3.com/BracketList"/>
    <dgm:cxn modelId="{2803DB53-DC69-4E5B-B240-2D071C4BBF85}" srcId="{BB200CDD-8EB3-4938-93CA-7F1B026E0370}" destId="{47D7011E-39EF-4FAF-94A4-4920BE86E0A4}" srcOrd="0" destOrd="0" parTransId="{B868CBE4-4EBD-4EB4-8296-E80256FE4C70}" sibTransId="{24DAEA33-F6D7-491F-8384-445D7204FC37}"/>
    <dgm:cxn modelId="{DF5FBD85-4956-4988-879E-A2EA94CAAD5A}" srcId="{4C770571-2690-4ED4-A843-D9F73525B3B0}" destId="{CDD792D0-E37D-49BD-9FCB-F558F9D88D1D}" srcOrd="2" destOrd="0" parTransId="{2B98B8A5-21BC-4969-B6C4-4802F24B64B6}" sibTransId="{655CBFFF-37FD-4647-81C5-18896AC838FE}"/>
    <dgm:cxn modelId="{2E04C891-6B9D-48CD-A3CA-16BAB07460E8}" type="presOf" srcId="{4C770571-2690-4ED4-A843-D9F73525B3B0}" destId="{4D600F7A-BB12-45C9-A183-38C945DFB6F4}" srcOrd="0" destOrd="0" presId="urn:diagrams.loki3.com/BracketList"/>
    <dgm:cxn modelId="{F81BD194-4568-4C3B-B57B-77F3791D5E1A}" srcId="{368B4150-9AB5-4B8C-A8C0-452E4F91318C}" destId="{2F1B7AF3-30E5-4F3A-B4D1-1026D411FCF1}" srcOrd="0" destOrd="0" parTransId="{018645B4-C94A-4694-A2ED-7DA0C12D3432}" sibTransId="{6778B415-EDF5-475F-A5EC-07EB5DC37743}"/>
    <dgm:cxn modelId="{A447D1AD-2B4E-4671-A2A0-EC404A24E50B}" srcId="{4C770571-2690-4ED4-A843-D9F73525B3B0}" destId="{368B4150-9AB5-4B8C-A8C0-452E4F91318C}" srcOrd="1" destOrd="0" parTransId="{24657411-5F1D-472C-AD62-C8A0A2674B41}" sibTransId="{76F6E8EE-02B0-429D-B8A2-78E8BE0CAE35}"/>
    <dgm:cxn modelId="{DCA283E2-412C-436C-89BF-3E5FF06414E0}" type="presOf" srcId="{84ECFF4D-2A21-470A-ADDF-C8068EF23DA1}" destId="{3B85AE4E-F49C-4E40-84E9-DEC14D2903CF}" srcOrd="0" destOrd="0" presId="urn:diagrams.loki3.com/BracketList"/>
    <dgm:cxn modelId="{9FA282EA-D253-4FDD-85A3-9360B8371453}" type="presOf" srcId="{5A661DC3-1E75-4EA7-A16A-AA748705317C}" destId="{147104B2-520C-4822-8E77-2E6A98B48846}" srcOrd="0" destOrd="0" presId="urn:diagrams.loki3.com/BracketList"/>
    <dgm:cxn modelId="{CFBA63F2-0825-45D5-B19C-DC50C3900A43}" type="presOf" srcId="{BB200CDD-8EB3-4938-93CA-7F1B026E0370}" destId="{1B15857B-479A-4107-9823-64FBB22D37B0}" srcOrd="0" destOrd="0" presId="urn:diagrams.loki3.com/BracketList"/>
    <dgm:cxn modelId="{01F566F8-854E-405B-A7F3-654EF9CFCA0F}" type="presOf" srcId="{47D7011E-39EF-4FAF-94A4-4920BE86E0A4}" destId="{F6F6C887-DB50-4836-BFF6-91636595DE87}" srcOrd="0" destOrd="0" presId="urn:diagrams.loki3.com/BracketList"/>
    <dgm:cxn modelId="{7612A6F9-9B33-47F4-8CDB-4273B0464EB2}" srcId="{4C770571-2690-4ED4-A843-D9F73525B3B0}" destId="{BB200CDD-8EB3-4938-93CA-7F1B026E0370}" srcOrd="0" destOrd="0" parTransId="{A29459B8-4EDC-4117-BBA1-57F0F668A072}" sibTransId="{0CC0A8DA-5B6E-4226-893B-F8532F482F88}"/>
    <dgm:cxn modelId="{D10AE489-A912-44E5-A6AC-4A84DF5ACDB6}" type="presParOf" srcId="{4D600F7A-BB12-45C9-A183-38C945DFB6F4}" destId="{2D55E0B0-095F-4B50-AA6F-9B307CB0E8F1}" srcOrd="0" destOrd="0" presId="urn:diagrams.loki3.com/BracketList"/>
    <dgm:cxn modelId="{C117DE16-A2CA-4137-A6A6-CBCD4C66E28A}" type="presParOf" srcId="{2D55E0B0-095F-4B50-AA6F-9B307CB0E8F1}" destId="{1B15857B-479A-4107-9823-64FBB22D37B0}" srcOrd="0" destOrd="0" presId="urn:diagrams.loki3.com/BracketList"/>
    <dgm:cxn modelId="{63B6B233-07C3-4E5D-8AEB-41508E3CED57}" type="presParOf" srcId="{2D55E0B0-095F-4B50-AA6F-9B307CB0E8F1}" destId="{26740B38-0313-44A3-89BE-49690E7E3038}" srcOrd="1" destOrd="0" presId="urn:diagrams.loki3.com/BracketList"/>
    <dgm:cxn modelId="{7F62D140-E14D-488D-AE19-C1F505576299}" type="presParOf" srcId="{2D55E0B0-095F-4B50-AA6F-9B307CB0E8F1}" destId="{124FE448-AEAD-40F1-A003-FBA3A2AB6C69}" srcOrd="2" destOrd="0" presId="urn:diagrams.loki3.com/BracketList"/>
    <dgm:cxn modelId="{F52738F6-5566-4B5B-987C-2496F7FFAB02}" type="presParOf" srcId="{2D55E0B0-095F-4B50-AA6F-9B307CB0E8F1}" destId="{F6F6C887-DB50-4836-BFF6-91636595DE87}" srcOrd="3" destOrd="0" presId="urn:diagrams.loki3.com/BracketList"/>
    <dgm:cxn modelId="{903A987A-EFCC-4651-9BD9-87AC0AE4CA95}" type="presParOf" srcId="{4D600F7A-BB12-45C9-A183-38C945DFB6F4}" destId="{A4E75867-891E-4F1F-B049-FA77F3CBA82C}" srcOrd="1" destOrd="0" presId="urn:diagrams.loki3.com/BracketList"/>
    <dgm:cxn modelId="{349C3B91-6200-40E9-BA98-31679A804FDC}" type="presParOf" srcId="{4D600F7A-BB12-45C9-A183-38C945DFB6F4}" destId="{A116F6E9-184E-4450-824A-FB27561B402A}" srcOrd="2" destOrd="0" presId="urn:diagrams.loki3.com/BracketList"/>
    <dgm:cxn modelId="{C35F78AD-52F7-4082-92D6-EB13FD75DE68}" type="presParOf" srcId="{A116F6E9-184E-4450-824A-FB27561B402A}" destId="{29C773EC-AB96-43EF-892E-9AFA701E421D}" srcOrd="0" destOrd="0" presId="urn:diagrams.loki3.com/BracketList"/>
    <dgm:cxn modelId="{9902F022-54A5-424A-85AA-2E69B75DC578}" type="presParOf" srcId="{A116F6E9-184E-4450-824A-FB27561B402A}" destId="{7F93E9A9-B918-41A7-B89A-7095C6BB4AAA}" srcOrd="1" destOrd="0" presId="urn:diagrams.loki3.com/BracketList"/>
    <dgm:cxn modelId="{48E14639-DDB7-48FA-AA91-0358B5732FCB}" type="presParOf" srcId="{A116F6E9-184E-4450-824A-FB27561B402A}" destId="{58E0B2A9-1226-46F3-B381-C2EA6AD36B06}" srcOrd="2" destOrd="0" presId="urn:diagrams.loki3.com/BracketList"/>
    <dgm:cxn modelId="{CE395CE3-7FDB-44CB-8780-B255B6C1E38D}" type="presParOf" srcId="{A116F6E9-184E-4450-824A-FB27561B402A}" destId="{7A56DFAD-1065-4591-AD0A-0B525A49EDEE}" srcOrd="3" destOrd="0" presId="urn:diagrams.loki3.com/BracketList"/>
    <dgm:cxn modelId="{64845050-CDDD-4A44-B513-F4772E897FAF}" type="presParOf" srcId="{4D600F7A-BB12-45C9-A183-38C945DFB6F4}" destId="{969363E8-3B61-41A9-ADC1-FB25BE101FCF}" srcOrd="3" destOrd="0" presId="urn:diagrams.loki3.com/BracketList"/>
    <dgm:cxn modelId="{45ACC32A-F33C-4C0F-8E5C-F8E81D22DEC4}" type="presParOf" srcId="{4D600F7A-BB12-45C9-A183-38C945DFB6F4}" destId="{0658B986-74EA-4619-8E7F-33C3A2C99DC7}" srcOrd="4" destOrd="0" presId="urn:diagrams.loki3.com/BracketList"/>
    <dgm:cxn modelId="{B964CCAC-DD29-4A23-9349-E599E07C24B5}" type="presParOf" srcId="{0658B986-74EA-4619-8E7F-33C3A2C99DC7}" destId="{605F2DB0-1954-4106-B342-91512906C541}" srcOrd="0" destOrd="0" presId="urn:diagrams.loki3.com/BracketList"/>
    <dgm:cxn modelId="{3BF435BC-3B2C-4232-8762-D661137BD0CF}" type="presParOf" srcId="{0658B986-74EA-4619-8E7F-33C3A2C99DC7}" destId="{BD1BB7B5-EB1E-4559-A62F-8C345AE503D5}" srcOrd="1" destOrd="0" presId="urn:diagrams.loki3.com/BracketList"/>
    <dgm:cxn modelId="{675A6524-1EE1-43C7-BB15-A4E6F42945BD}" type="presParOf" srcId="{0658B986-74EA-4619-8E7F-33C3A2C99DC7}" destId="{CF627ECB-9BE9-4090-9BE5-BA4FCC23C410}" srcOrd="2" destOrd="0" presId="urn:diagrams.loki3.com/BracketList"/>
    <dgm:cxn modelId="{1113726B-910B-421A-A258-A50F5F7D6CC5}" type="presParOf" srcId="{0658B986-74EA-4619-8E7F-33C3A2C99DC7}" destId="{147104B2-520C-4822-8E77-2E6A98B48846}" srcOrd="3" destOrd="0" presId="urn:diagrams.loki3.com/BracketList"/>
    <dgm:cxn modelId="{0C05B653-2E15-4A59-9B92-2C4929A4A9F4}" type="presParOf" srcId="{4D600F7A-BB12-45C9-A183-38C945DFB6F4}" destId="{2616BB61-B090-472C-AADD-EA3900F1E461}" srcOrd="5" destOrd="0" presId="urn:diagrams.loki3.com/BracketList"/>
    <dgm:cxn modelId="{B7CCEDF1-FCD1-479E-9B16-C91DB9D718C0}" type="presParOf" srcId="{4D600F7A-BB12-45C9-A183-38C945DFB6F4}" destId="{8F09F89F-4788-4ED1-9195-ACABB5422A9D}" srcOrd="6" destOrd="0" presId="urn:diagrams.loki3.com/BracketList"/>
    <dgm:cxn modelId="{D354803C-372A-4250-B4BB-6FB94138EFF1}" type="presParOf" srcId="{8F09F89F-4788-4ED1-9195-ACABB5422A9D}" destId="{A4613F98-56CC-448B-A95B-2847EA38D6E0}" srcOrd="0" destOrd="0" presId="urn:diagrams.loki3.com/BracketList"/>
    <dgm:cxn modelId="{528A2DAD-F2ED-410C-9A95-EBB24A22ED68}" type="presParOf" srcId="{8F09F89F-4788-4ED1-9195-ACABB5422A9D}" destId="{223A2273-F5AA-44BE-B478-CF52D03CCF95}" srcOrd="1" destOrd="0" presId="urn:diagrams.loki3.com/BracketList"/>
    <dgm:cxn modelId="{F6CF0B08-F300-41B3-A944-F2C695B45BE3}" type="presParOf" srcId="{8F09F89F-4788-4ED1-9195-ACABB5422A9D}" destId="{7762E162-F2B3-4567-9C09-7103B9448AF9}" srcOrd="2" destOrd="0" presId="urn:diagrams.loki3.com/BracketList"/>
    <dgm:cxn modelId="{59C2EB1A-C1CB-4121-9D01-3148EA5EB384}" type="presParOf" srcId="{8F09F89F-4788-4ED1-9195-ACABB5422A9D}" destId="{3B85AE4E-F49C-4E40-84E9-DEC14D2903CF}"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B47982-BDF4-48BD-B267-89CFD6D42C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447493D-0B2B-492C-B284-A278AC822BD7}">
      <dgm:prSet custT="1"/>
      <dgm:spPr/>
      <dgm:t>
        <a:bodyPr/>
        <a:lstStyle/>
        <a:p>
          <a:r>
            <a:rPr lang="en-GB" sz="1400" b="0" i="0" baseline="0" dirty="0">
              <a:latin typeface="Calibri" panose="020F0502020204030204" pitchFamily="34" charset="0"/>
              <a:cs typeface="Calibri" panose="020F0502020204030204" pitchFamily="34" charset="0"/>
            </a:rPr>
            <a:t>Maslow has a Conflict of Interest, Gifts, Hospitality and Sponsorship policy which is in line with our Social Value Framework</a:t>
          </a:r>
          <a:endParaRPr lang="en-US" sz="500" dirty="0"/>
        </a:p>
      </dgm:t>
    </dgm:pt>
    <dgm:pt modelId="{B26C4083-565B-4769-BFCA-78DA65F7F325}" type="parTrans" cxnId="{3FDD645E-22B4-4568-8A0B-184AE6F50715}">
      <dgm:prSet/>
      <dgm:spPr/>
      <dgm:t>
        <a:bodyPr/>
        <a:lstStyle/>
        <a:p>
          <a:endParaRPr lang="en-US"/>
        </a:p>
      </dgm:t>
    </dgm:pt>
    <dgm:pt modelId="{D9B77105-0D13-4DED-9083-BED00DF54AD3}" type="sibTrans" cxnId="{3FDD645E-22B4-4568-8A0B-184AE6F50715}">
      <dgm:prSet/>
      <dgm:spPr/>
      <dgm:t>
        <a:bodyPr/>
        <a:lstStyle/>
        <a:p>
          <a:endParaRPr lang="en-US"/>
        </a:p>
      </dgm:t>
    </dgm:pt>
    <dgm:pt modelId="{13EECF72-987D-4D73-A7CB-18C7BD5A428F}">
      <dgm:prSet custT="1"/>
      <dgm:spPr/>
      <dgm:t>
        <a:bodyPr/>
        <a:lstStyle/>
        <a:p>
          <a:r>
            <a:rPr lang="en-GB" sz="1400" b="0" i="0" baseline="0" dirty="0">
              <a:latin typeface="Calibri" panose="020F0502020204030204" pitchFamily="34" charset="0"/>
              <a:cs typeface="Calibri" panose="020F0502020204030204" pitchFamily="34" charset="0"/>
            </a:rPr>
            <a:t>The Social Value Framework, COI reflects the duty of the Foundation and individuals to ensure that all our dealings are conducted to the highest standards of integrity and that Foundation funds are used wisely and in the best interests of service users, client's other stakeholders.</a:t>
          </a:r>
          <a:endParaRPr lang="en-US" sz="1400" dirty="0">
            <a:latin typeface="Calibri" panose="020F0502020204030204" pitchFamily="34" charset="0"/>
            <a:cs typeface="Calibri" panose="020F0502020204030204" pitchFamily="34" charset="0"/>
          </a:endParaRPr>
        </a:p>
      </dgm:t>
    </dgm:pt>
    <dgm:pt modelId="{D332086A-9D6C-488E-B851-48A05F855C6A}" type="parTrans" cxnId="{96BC6578-6A52-42B4-9B75-90B5E9AB94E5}">
      <dgm:prSet/>
      <dgm:spPr/>
      <dgm:t>
        <a:bodyPr/>
        <a:lstStyle/>
        <a:p>
          <a:endParaRPr lang="en-US"/>
        </a:p>
      </dgm:t>
    </dgm:pt>
    <dgm:pt modelId="{CAD395F0-1882-4E60-8014-913225CB93C1}" type="sibTrans" cxnId="{96BC6578-6A52-42B4-9B75-90B5E9AB94E5}">
      <dgm:prSet/>
      <dgm:spPr/>
      <dgm:t>
        <a:bodyPr/>
        <a:lstStyle/>
        <a:p>
          <a:endParaRPr lang="en-US"/>
        </a:p>
      </dgm:t>
    </dgm:pt>
    <dgm:pt modelId="{402EDA88-0CE5-41ED-8530-CED46F6FDCBE}">
      <dgm:prSet custT="1"/>
      <dgm:spPr/>
      <dgm:t>
        <a:bodyPr/>
        <a:lstStyle/>
        <a:p>
          <a:r>
            <a:rPr lang="en-GB" sz="1400" b="0" i="0" baseline="0" dirty="0">
              <a:latin typeface="Calibri" panose="020F0502020204030204" pitchFamily="34" charset="0"/>
              <a:cs typeface="Calibri" panose="020F0502020204030204" pitchFamily="34" charset="0"/>
            </a:rPr>
            <a:t>It requires that all staff members with private or personal interests which might affect their role within the Foundation, declare these interests on joining the organisation, on an annual basis for decision making staff, or whenever the potential for conflict arises. This requirement also applies to staff working as agency along with those on Permitted Earning Schemes.</a:t>
          </a:r>
          <a:endParaRPr lang="en-US" sz="1400" dirty="0">
            <a:latin typeface="Calibri" panose="020F0502020204030204" pitchFamily="34" charset="0"/>
            <a:cs typeface="Calibri" panose="020F0502020204030204" pitchFamily="34" charset="0"/>
          </a:endParaRPr>
        </a:p>
      </dgm:t>
    </dgm:pt>
    <dgm:pt modelId="{D301DB13-1E94-4134-A9B9-0CEB70564F81}" type="parTrans" cxnId="{E5A622FF-069E-4FAD-84B2-A7A893465113}">
      <dgm:prSet/>
      <dgm:spPr/>
      <dgm:t>
        <a:bodyPr/>
        <a:lstStyle/>
        <a:p>
          <a:endParaRPr lang="en-US"/>
        </a:p>
      </dgm:t>
    </dgm:pt>
    <dgm:pt modelId="{2F4551CC-F4FB-40D5-A764-241B973C5AEF}" type="sibTrans" cxnId="{E5A622FF-069E-4FAD-84B2-A7A893465113}">
      <dgm:prSet/>
      <dgm:spPr/>
      <dgm:t>
        <a:bodyPr/>
        <a:lstStyle/>
        <a:p>
          <a:endParaRPr lang="en-US"/>
        </a:p>
      </dgm:t>
    </dgm:pt>
    <dgm:pt modelId="{BFAB1012-2522-46B3-B74C-AC3F99BB157C}">
      <dgm:prSet custT="1"/>
      <dgm:spPr/>
      <dgm:t>
        <a:bodyPr/>
        <a:lstStyle/>
        <a:p>
          <a:r>
            <a:rPr lang="en-GB" sz="1400" b="0" i="0" baseline="0" dirty="0">
              <a:latin typeface="Calibri" panose="020F0502020204030204" pitchFamily="34" charset="0"/>
              <a:cs typeface="Calibri" panose="020F0502020204030204" pitchFamily="34" charset="0"/>
            </a:rPr>
            <a:t>A conflict of interest may be actual or potential. Caution is always advisable where staff hold interests for which they cannot see potential conflict as others may see it differently and perceived conflicts of interest can be damaging.</a:t>
          </a:r>
          <a:endParaRPr lang="en-US" sz="1400" dirty="0">
            <a:latin typeface="Calibri" panose="020F0502020204030204" pitchFamily="34" charset="0"/>
            <a:cs typeface="Calibri" panose="020F0502020204030204" pitchFamily="34" charset="0"/>
          </a:endParaRPr>
        </a:p>
      </dgm:t>
    </dgm:pt>
    <dgm:pt modelId="{D1CD9738-811B-4B6F-AB7F-F8B38FD78285}" type="parTrans" cxnId="{48A84C44-0197-40A9-B00E-74CE0BEA8F70}">
      <dgm:prSet/>
      <dgm:spPr/>
      <dgm:t>
        <a:bodyPr/>
        <a:lstStyle/>
        <a:p>
          <a:endParaRPr lang="en-US"/>
        </a:p>
      </dgm:t>
    </dgm:pt>
    <dgm:pt modelId="{107C6194-655C-426C-8875-F2F7ABEB72C7}" type="sibTrans" cxnId="{48A84C44-0197-40A9-B00E-74CE0BEA8F70}">
      <dgm:prSet/>
      <dgm:spPr/>
      <dgm:t>
        <a:bodyPr/>
        <a:lstStyle/>
        <a:p>
          <a:endParaRPr lang="en-US"/>
        </a:p>
      </dgm:t>
    </dgm:pt>
    <dgm:pt modelId="{49F07EFE-1149-487D-BA07-72A1598A5378}" type="pres">
      <dgm:prSet presAssocID="{7FB47982-BDF4-48BD-B267-89CFD6D42C40}" presName="vert0" presStyleCnt="0">
        <dgm:presLayoutVars>
          <dgm:dir/>
          <dgm:animOne val="branch"/>
          <dgm:animLvl val="lvl"/>
        </dgm:presLayoutVars>
      </dgm:prSet>
      <dgm:spPr/>
    </dgm:pt>
    <dgm:pt modelId="{9F41FDBB-2431-47A6-8FBB-3E8B8A333DE3}" type="pres">
      <dgm:prSet presAssocID="{8447493D-0B2B-492C-B284-A278AC822BD7}" presName="thickLine" presStyleLbl="alignNode1" presStyleIdx="0" presStyleCnt="4"/>
      <dgm:spPr/>
    </dgm:pt>
    <dgm:pt modelId="{EB84C263-2114-466B-9EE9-6267CE5FD972}" type="pres">
      <dgm:prSet presAssocID="{8447493D-0B2B-492C-B284-A278AC822BD7}" presName="horz1" presStyleCnt="0"/>
      <dgm:spPr/>
    </dgm:pt>
    <dgm:pt modelId="{AD72792C-6559-45BE-A19A-BA3B29FD5881}" type="pres">
      <dgm:prSet presAssocID="{8447493D-0B2B-492C-B284-A278AC822BD7}" presName="tx1" presStyleLbl="revTx" presStyleIdx="0" presStyleCnt="4"/>
      <dgm:spPr/>
    </dgm:pt>
    <dgm:pt modelId="{186D12BB-3197-48D0-BE01-114AA5093FFB}" type="pres">
      <dgm:prSet presAssocID="{8447493D-0B2B-492C-B284-A278AC822BD7}" presName="vert1" presStyleCnt="0"/>
      <dgm:spPr/>
    </dgm:pt>
    <dgm:pt modelId="{DF87AEC7-0595-4E3B-B980-85F1CE930A25}" type="pres">
      <dgm:prSet presAssocID="{13EECF72-987D-4D73-A7CB-18C7BD5A428F}" presName="thickLine" presStyleLbl="alignNode1" presStyleIdx="1" presStyleCnt="4"/>
      <dgm:spPr/>
    </dgm:pt>
    <dgm:pt modelId="{E179FC3B-9211-493D-8DC5-5C49F3B5ECDF}" type="pres">
      <dgm:prSet presAssocID="{13EECF72-987D-4D73-A7CB-18C7BD5A428F}" presName="horz1" presStyleCnt="0"/>
      <dgm:spPr/>
    </dgm:pt>
    <dgm:pt modelId="{2E7D3F79-AB2F-4DD1-AC72-632F2F7E4BC3}" type="pres">
      <dgm:prSet presAssocID="{13EECF72-987D-4D73-A7CB-18C7BD5A428F}" presName="tx1" presStyleLbl="revTx" presStyleIdx="1" presStyleCnt="4"/>
      <dgm:spPr/>
    </dgm:pt>
    <dgm:pt modelId="{C8EB2D86-20CA-4F1C-BCBA-CDD976D21149}" type="pres">
      <dgm:prSet presAssocID="{13EECF72-987D-4D73-A7CB-18C7BD5A428F}" presName="vert1" presStyleCnt="0"/>
      <dgm:spPr/>
    </dgm:pt>
    <dgm:pt modelId="{2EED245D-24D4-4D26-942C-B0B87AB2B807}" type="pres">
      <dgm:prSet presAssocID="{402EDA88-0CE5-41ED-8530-CED46F6FDCBE}" presName="thickLine" presStyleLbl="alignNode1" presStyleIdx="2" presStyleCnt="4"/>
      <dgm:spPr/>
    </dgm:pt>
    <dgm:pt modelId="{DA797B94-2179-4F86-9EFF-2492614A27EA}" type="pres">
      <dgm:prSet presAssocID="{402EDA88-0CE5-41ED-8530-CED46F6FDCBE}" presName="horz1" presStyleCnt="0"/>
      <dgm:spPr/>
    </dgm:pt>
    <dgm:pt modelId="{6B00162C-9ACE-460C-8C9E-FEB6B99AF2BF}" type="pres">
      <dgm:prSet presAssocID="{402EDA88-0CE5-41ED-8530-CED46F6FDCBE}" presName="tx1" presStyleLbl="revTx" presStyleIdx="2" presStyleCnt="4"/>
      <dgm:spPr/>
    </dgm:pt>
    <dgm:pt modelId="{4BE12F8C-E540-4528-85FF-AD1C44546162}" type="pres">
      <dgm:prSet presAssocID="{402EDA88-0CE5-41ED-8530-CED46F6FDCBE}" presName="vert1" presStyleCnt="0"/>
      <dgm:spPr/>
    </dgm:pt>
    <dgm:pt modelId="{CC89BA94-4A4B-41CC-AE0D-5BAA36BA13ED}" type="pres">
      <dgm:prSet presAssocID="{BFAB1012-2522-46B3-B74C-AC3F99BB157C}" presName="thickLine" presStyleLbl="alignNode1" presStyleIdx="3" presStyleCnt="4"/>
      <dgm:spPr/>
    </dgm:pt>
    <dgm:pt modelId="{CC3A241A-06E5-4D63-8912-34E78D3C9B7F}" type="pres">
      <dgm:prSet presAssocID="{BFAB1012-2522-46B3-B74C-AC3F99BB157C}" presName="horz1" presStyleCnt="0"/>
      <dgm:spPr/>
    </dgm:pt>
    <dgm:pt modelId="{4A1CA5EA-9D86-4DF7-BC5D-27D124406DDB}" type="pres">
      <dgm:prSet presAssocID="{BFAB1012-2522-46B3-B74C-AC3F99BB157C}" presName="tx1" presStyleLbl="revTx" presStyleIdx="3" presStyleCnt="4"/>
      <dgm:spPr/>
    </dgm:pt>
    <dgm:pt modelId="{D87E396F-BE0E-4C59-B277-6858BDE3E380}" type="pres">
      <dgm:prSet presAssocID="{BFAB1012-2522-46B3-B74C-AC3F99BB157C}" presName="vert1" presStyleCnt="0"/>
      <dgm:spPr/>
    </dgm:pt>
  </dgm:ptLst>
  <dgm:cxnLst>
    <dgm:cxn modelId="{F7E4702B-E1D9-4397-8995-12E28567A165}" type="presOf" srcId="{13EECF72-987D-4D73-A7CB-18C7BD5A428F}" destId="{2E7D3F79-AB2F-4DD1-AC72-632F2F7E4BC3}" srcOrd="0" destOrd="0" presId="urn:microsoft.com/office/officeart/2008/layout/LinedList"/>
    <dgm:cxn modelId="{08406334-660F-4A43-9BAF-AF70C6E725DA}" type="presOf" srcId="{8447493D-0B2B-492C-B284-A278AC822BD7}" destId="{AD72792C-6559-45BE-A19A-BA3B29FD5881}" srcOrd="0" destOrd="0" presId="urn:microsoft.com/office/officeart/2008/layout/LinedList"/>
    <dgm:cxn modelId="{3FDD645E-22B4-4568-8A0B-184AE6F50715}" srcId="{7FB47982-BDF4-48BD-B267-89CFD6D42C40}" destId="{8447493D-0B2B-492C-B284-A278AC822BD7}" srcOrd="0" destOrd="0" parTransId="{B26C4083-565B-4769-BFCA-78DA65F7F325}" sibTransId="{D9B77105-0D13-4DED-9083-BED00DF54AD3}"/>
    <dgm:cxn modelId="{48A84C44-0197-40A9-B00E-74CE0BEA8F70}" srcId="{7FB47982-BDF4-48BD-B267-89CFD6D42C40}" destId="{BFAB1012-2522-46B3-B74C-AC3F99BB157C}" srcOrd="3" destOrd="0" parTransId="{D1CD9738-811B-4B6F-AB7F-F8B38FD78285}" sibTransId="{107C6194-655C-426C-8875-F2F7ABEB72C7}"/>
    <dgm:cxn modelId="{4E1E2B55-93BB-4039-8593-47412DABCDA6}" type="presOf" srcId="{402EDA88-0CE5-41ED-8530-CED46F6FDCBE}" destId="{6B00162C-9ACE-460C-8C9E-FEB6B99AF2BF}" srcOrd="0" destOrd="0" presId="urn:microsoft.com/office/officeart/2008/layout/LinedList"/>
    <dgm:cxn modelId="{96BC6578-6A52-42B4-9B75-90B5E9AB94E5}" srcId="{7FB47982-BDF4-48BD-B267-89CFD6D42C40}" destId="{13EECF72-987D-4D73-A7CB-18C7BD5A428F}" srcOrd="1" destOrd="0" parTransId="{D332086A-9D6C-488E-B851-48A05F855C6A}" sibTransId="{CAD395F0-1882-4E60-8014-913225CB93C1}"/>
    <dgm:cxn modelId="{00A934BC-DE5F-4FD1-B4CB-07BB343AFDD9}" type="presOf" srcId="{BFAB1012-2522-46B3-B74C-AC3F99BB157C}" destId="{4A1CA5EA-9D86-4DF7-BC5D-27D124406DDB}" srcOrd="0" destOrd="0" presId="urn:microsoft.com/office/officeart/2008/layout/LinedList"/>
    <dgm:cxn modelId="{A07CD8D8-5072-42C5-81D0-06CE3651DF85}" type="presOf" srcId="{7FB47982-BDF4-48BD-B267-89CFD6D42C40}" destId="{49F07EFE-1149-487D-BA07-72A1598A5378}" srcOrd="0" destOrd="0" presId="urn:microsoft.com/office/officeart/2008/layout/LinedList"/>
    <dgm:cxn modelId="{E5A622FF-069E-4FAD-84B2-A7A893465113}" srcId="{7FB47982-BDF4-48BD-B267-89CFD6D42C40}" destId="{402EDA88-0CE5-41ED-8530-CED46F6FDCBE}" srcOrd="2" destOrd="0" parTransId="{D301DB13-1E94-4134-A9B9-0CEB70564F81}" sibTransId="{2F4551CC-F4FB-40D5-A764-241B973C5AEF}"/>
    <dgm:cxn modelId="{2EBAB8F8-7976-4868-A986-D7479AE8BA5D}" type="presParOf" srcId="{49F07EFE-1149-487D-BA07-72A1598A5378}" destId="{9F41FDBB-2431-47A6-8FBB-3E8B8A333DE3}" srcOrd="0" destOrd="0" presId="urn:microsoft.com/office/officeart/2008/layout/LinedList"/>
    <dgm:cxn modelId="{F57D826F-B731-4769-BF6F-1307A02EDEB6}" type="presParOf" srcId="{49F07EFE-1149-487D-BA07-72A1598A5378}" destId="{EB84C263-2114-466B-9EE9-6267CE5FD972}" srcOrd="1" destOrd="0" presId="urn:microsoft.com/office/officeart/2008/layout/LinedList"/>
    <dgm:cxn modelId="{FFF304A1-89CA-4782-9D58-5D99C8B779F3}" type="presParOf" srcId="{EB84C263-2114-466B-9EE9-6267CE5FD972}" destId="{AD72792C-6559-45BE-A19A-BA3B29FD5881}" srcOrd="0" destOrd="0" presId="urn:microsoft.com/office/officeart/2008/layout/LinedList"/>
    <dgm:cxn modelId="{5C46F09A-D32F-4373-9FAA-75EFBE44D374}" type="presParOf" srcId="{EB84C263-2114-466B-9EE9-6267CE5FD972}" destId="{186D12BB-3197-48D0-BE01-114AA5093FFB}" srcOrd="1" destOrd="0" presId="urn:microsoft.com/office/officeart/2008/layout/LinedList"/>
    <dgm:cxn modelId="{95F9A7D5-2036-40EA-B765-9C67C306E951}" type="presParOf" srcId="{49F07EFE-1149-487D-BA07-72A1598A5378}" destId="{DF87AEC7-0595-4E3B-B980-85F1CE930A25}" srcOrd="2" destOrd="0" presId="urn:microsoft.com/office/officeart/2008/layout/LinedList"/>
    <dgm:cxn modelId="{A11CB296-C96C-4329-8ED2-B0A478482C3E}" type="presParOf" srcId="{49F07EFE-1149-487D-BA07-72A1598A5378}" destId="{E179FC3B-9211-493D-8DC5-5C49F3B5ECDF}" srcOrd="3" destOrd="0" presId="urn:microsoft.com/office/officeart/2008/layout/LinedList"/>
    <dgm:cxn modelId="{A507E794-F533-41BE-9388-20F8AD34A11E}" type="presParOf" srcId="{E179FC3B-9211-493D-8DC5-5C49F3B5ECDF}" destId="{2E7D3F79-AB2F-4DD1-AC72-632F2F7E4BC3}" srcOrd="0" destOrd="0" presId="urn:microsoft.com/office/officeart/2008/layout/LinedList"/>
    <dgm:cxn modelId="{40FF3BD1-5A1D-41A4-8CB4-7C817B21354A}" type="presParOf" srcId="{E179FC3B-9211-493D-8DC5-5C49F3B5ECDF}" destId="{C8EB2D86-20CA-4F1C-BCBA-CDD976D21149}" srcOrd="1" destOrd="0" presId="urn:microsoft.com/office/officeart/2008/layout/LinedList"/>
    <dgm:cxn modelId="{35396EB0-F384-48D2-981F-432EF8E9A5AC}" type="presParOf" srcId="{49F07EFE-1149-487D-BA07-72A1598A5378}" destId="{2EED245D-24D4-4D26-942C-B0B87AB2B807}" srcOrd="4" destOrd="0" presId="urn:microsoft.com/office/officeart/2008/layout/LinedList"/>
    <dgm:cxn modelId="{990E56A3-5818-4D8B-8DEB-D8E26CDEB38E}" type="presParOf" srcId="{49F07EFE-1149-487D-BA07-72A1598A5378}" destId="{DA797B94-2179-4F86-9EFF-2492614A27EA}" srcOrd="5" destOrd="0" presId="urn:microsoft.com/office/officeart/2008/layout/LinedList"/>
    <dgm:cxn modelId="{7BF3FF00-3740-4248-B53C-FCE5593913C8}" type="presParOf" srcId="{DA797B94-2179-4F86-9EFF-2492614A27EA}" destId="{6B00162C-9ACE-460C-8C9E-FEB6B99AF2BF}" srcOrd="0" destOrd="0" presId="urn:microsoft.com/office/officeart/2008/layout/LinedList"/>
    <dgm:cxn modelId="{0D9AD991-3579-4D54-BC9A-F0EDEDCDC0F7}" type="presParOf" srcId="{DA797B94-2179-4F86-9EFF-2492614A27EA}" destId="{4BE12F8C-E540-4528-85FF-AD1C44546162}" srcOrd="1" destOrd="0" presId="urn:microsoft.com/office/officeart/2008/layout/LinedList"/>
    <dgm:cxn modelId="{C9BF8B25-F503-49B8-8AE3-A4A07245124C}" type="presParOf" srcId="{49F07EFE-1149-487D-BA07-72A1598A5378}" destId="{CC89BA94-4A4B-41CC-AE0D-5BAA36BA13ED}" srcOrd="6" destOrd="0" presId="urn:microsoft.com/office/officeart/2008/layout/LinedList"/>
    <dgm:cxn modelId="{49CA2453-A1AA-43F3-9162-F8DC15B560D6}" type="presParOf" srcId="{49F07EFE-1149-487D-BA07-72A1598A5378}" destId="{CC3A241A-06E5-4D63-8912-34E78D3C9B7F}" srcOrd="7" destOrd="0" presId="urn:microsoft.com/office/officeart/2008/layout/LinedList"/>
    <dgm:cxn modelId="{FEC208BC-86D4-4C5A-BDDD-CE28609A1CFE}" type="presParOf" srcId="{CC3A241A-06E5-4D63-8912-34E78D3C9B7F}" destId="{4A1CA5EA-9D86-4DF7-BC5D-27D124406DDB}" srcOrd="0" destOrd="0" presId="urn:microsoft.com/office/officeart/2008/layout/LinedList"/>
    <dgm:cxn modelId="{C73DF54A-CECF-4788-8FC5-2F67CF4E7E61}" type="presParOf" srcId="{CC3A241A-06E5-4D63-8912-34E78D3C9B7F}" destId="{D87E396F-BE0E-4C59-B277-6858BDE3E3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F3A1-4AD1-4585-9436-EE324648AEB7}">
      <dsp:nvSpPr>
        <dsp:cNvPr id="0" name=""/>
        <dsp:cNvSpPr/>
      </dsp:nvSpPr>
      <dsp:spPr>
        <a:xfrm>
          <a:off x="-4858006" y="-744492"/>
          <a:ext cx="5786037" cy="5786037"/>
        </a:xfrm>
        <a:prstGeom prst="blockArc">
          <a:avLst>
            <a:gd name="adj1" fmla="val 18900000"/>
            <a:gd name="adj2" fmla="val 2700000"/>
            <a:gd name="adj3" fmla="val 37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5EDFA8-7BA6-46A4-8998-3B34207F3F64}">
      <dsp:nvSpPr>
        <dsp:cNvPr id="0" name=""/>
        <dsp:cNvSpPr/>
      </dsp:nvSpPr>
      <dsp:spPr>
        <a:xfrm>
          <a:off x="485998" y="330357"/>
          <a:ext cx="6522683" cy="6610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15" tIns="60960" rIns="60960" bIns="6096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A public benefit Foundation</a:t>
          </a:r>
        </a:p>
      </dsp:txBody>
      <dsp:txXfrm>
        <a:off x="485998" y="330357"/>
        <a:ext cx="6522683" cy="661058"/>
      </dsp:txXfrm>
    </dsp:sp>
    <dsp:sp modelId="{F55A3AD7-4D09-4E30-9936-94B6B7188CE5}">
      <dsp:nvSpPr>
        <dsp:cNvPr id="0" name=""/>
        <dsp:cNvSpPr/>
      </dsp:nvSpPr>
      <dsp:spPr>
        <a:xfrm>
          <a:off x="72837" y="247725"/>
          <a:ext cx="826323" cy="82632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EACB22-7A0D-41D0-95CB-E5F070D6BDFC}">
      <dsp:nvSpPr>
        <dsp:cNvPr id="0" name=""/>
        <dsp:cNvSpPr/>
      </dsp:nvSpPr>
      <dsp:spPr>
        <a:xfrm>
          <a:off x="864998" y="1322116"/>
          <a:ext cx="6143683" cy="66105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15" tIns="60960" rIns="60960" bIns="6096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The Constitution</a:t>
          </a:r>
        </a:p>
      </dsp:txBody>
      <dsp:txXfrm>
        <a:off x="864998" y="1322116"/>
        <a:ext cx="6143683" cy="661058"/>
      </dsp:txXfrm>
    </dsp:sp>
    <dsp:sp modelId="{8D5589C8-A0D4-4891-B553-477D522E5831}">
      <dsp:nvSpPr>
        <dsp:cNvPr id="0" name=""/>
        <dsp:cNvSpPr/>
      </dsp:nvSpPr>
      <dsp:spPr>
        <a:xfrm>
          <a:off x="451837" y="1239484"/>
          <a:ext cx="826323" cy="826323"/>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B5F509-147D-4CEC-90A1-39AE9B12E3EC}">
      <dsp:nvSpPr>
        <dsp:cNvPr id="0" name=""/>
        <dsp:cNvSpPr/>
      </dsp:nvSpPr>
      <dsp:spPr>
        <a:xfrm>
          <a:off x="864998" y="2313876"/>
          <a:ext cx="6143683" cy="66105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15" tIns="60960" rIns="60960" bIns="6096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The Chair’s role, Trustee Board, Associate Trustees, Leadership Team, Lived Experience</a:t>
          </a:r>
        </a:p>
      </dsp:txBody>
      <dsp:txXfrm>
        <a:off x="864998" y="2313876"/>
        <a:ext cx="6143683" cy="661058"/>
      </dsp:txXfrm>
    </dsp:sp>
    <dsp:sp modelId="{0FE43CDF-3D24-4826-B06A-7DA7659251F5}">
      <dsp:nvSpPr>
        <dsp:cNvPr id="0" name=""/>
        <dsp:cNvSpPr/>
      </dsp:nvSpPr>
      <dsp:spPr>
        <a:xfrm>
          <a:off x="451837" y="2231244"/>
          <a:ext cx="826323" cy="826323"/>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72C9F-1EC9-4958-A417-B42F21B57E19}">
      <dsp:nvSpPr>
        <dsp:cNvPr id="0" name=""/>
        <dsp:cNvSpPr/>
      </dsp:nvSpPr>
      <dsp:spPr>
        <a:xfrm>
          <a:off x="485998" y="3305636"/>
          <a:ext cx="6522683" cy="66105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15" tIns="60960" rIns="60960" bIns="6096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Trustee Board and its </a:t>
          </a:r>
          <a:r>
            <a:rPr lang="en-GB" sz="2400" kern="1200">
              <a:latin typeface="Calibri" panose="020F0502020204030204" pitchFamily="34" charset="0"/>
              <a:cs typeface="Calibri" panose="020F0502020204030204" pitchFamily="34" charset="0"/>
            </a:rPr>
            <a:t>Assurance Groups</a:t>
          </a:r>
          <a:endParaRPr lang="en-GB" sz="2400" kern="1200" dirty="0">
            <a:latin typeface="Calibri" panose="020F0502020204030204" pitchFamily="34" charset="0"/>
            <a:cs typeface="Calibri" panose="020F0502020204030204" pitchFamily="34" charset="0"/>
          </a:endParaRPr>
        </a:p>
      </dsp:txBody>
      <dsp:txXfrm>
        <a:off x="485998" y="3305636"/>
        <a:ext cx="6522683" cy="661058"/>
      </dsp:txXfrm>
    </dsp:sp>
    <dsp:sp modelId="{2036F82B-D831-4703-BE95-294F76E16ECA}">
      <dsp:nvSpPr>
        <dsp:cNvPr id="0" name=""/>
        <dsp:cNvSpPr/>
      </dsp:nvSpPr>
      <dsp:spPr>
        <a:xfrm>
          <a:off x="72837" y="3223003"/>
          <a:ext cx="826323" cy="826323"/>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D213-4670-4E19-9797-A4B503021A70}">
      <dsp:nvSpPr>
        <dsp:cNvPr id="0" name=""/>
        <dsp:cNvSpPr/>
      </dsp:nvSpPr>
      <dsp:spPr>
        <a:xfrm>
          <a:off x="0" y="0"/>
          <a:ext cx="495446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694F2-EAE7-48D4-B1D0-A146C7C01F71}">
      <dsp:nvSpPr>
        <dsp:cNvPr id="0" name=""/>
        <dsp:cNvSpPr/>
      </dsp:nvSpPr>
      <dsp:spPr>
        <a:xfrm>
          <a:off x="0" y="0"/>
          <a:ext cx="4954467" cy="111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en-GB" sz="5100" kern="1200" dirty="0">
              <a:latin typeface="Calibri" panose="020F0502020204030204" pitchFamily="34" charset="0"/>
              <a:cs typeface="Calibri" panose="020F0502020204030204" pitchFamily="34" charset="0"/>
            </a:rPr>
            <a:t>Accountability</a:t>
          </a:r>
        </a:p>
      </dsp:txBody>
      <dsp:txXfrm>
        <a:off x="0" y="0"/>
        <a:ext cx="4954467" cy="1110342"/>
      </dsp:txXfrm>
    </dsp:sp>
    <dsp:sp modelId="{8E4B2604-5F38-4C30-8B00-1C0BC12CA82F}">
      <dsp:nvSpPr>
        <dsp:cNvPr id="0" name=""/>
        <dsp:cNvSpPr/>
      </dsp:nvSpPr>
      <dsp:spPr>
        <a:xfrm>
          <a:off x="0" y="1110342"/>
          <a:ext cx="4954467" cy="0"/>
        </a:xfrm>
        <a:prstGeom prst="line">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BBCF0-1793-449E-8478-01F77345A919}">
      <dsp:nvSpPr>
        <dsp:cNvPr id="0" name=""/>
        <dsp:cNvSpPr/>
      </dsp:nvSpPr>
      <dsp:spPr>
        <a:xfrm>
          <a:off x="0" y="1110342"/>
          <a:ext cx="4954467" cy="111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en-GB" sz="5100" kern="1200" dirty="0">
              <a:latin typeface="Calibri" panose="020F0502020204030204" pitchFamily="34" charset="0"/>
              <a:cs typeface="Calibri" panose="020F0502020204030204" pitchFamily="34" charset="0"/>
            </a:rPr>
            <a:t>Strategy</a:t>
          </a:r>
        </a:p>
      </dsp:txBody>
      <dsp:txXfrm>
        <a:off x="0" y="1110342"/>
        <a:ext cx="4954467" cy="1110342"/>
      </dsp:txXfrm>
    </dsp:sp>
    <dsp:sp modelId="{CF997623-33AE-4E37-8575-8745799CFA09}">
      <dsp:nvSpPr>
        <dsp:cNvPr id="0" name=""/>
        <dsp:cNvSpPr/>
      </dsp:nvSpPr>
      <dsp:spPr>
        <a:xfrm>
          <a:off x="0" y="2220684"/>
          <a:ext cx="4954467" cy="0"/>
        </a:xfrm>
        <a:prstGeom prst="line">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BC9C1-7E43-4DA8-97AB-ACDED07A5733}">
      <dsp:nvSpPr>
        <dsp:cNvPr id="0" name=""/>
        <dsp:cNvSpPr/>
      </dsp:nvSpPr>
      <dsp:spPr>
        <a:xfrm>
          <a:off x="0" y="2220685"/>
          <a:ext cx="4954467" cy="111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en-GB" sz="5100" kern="1200" dirty="0">
              <a:latin typeface="Calibri" panose="020F0502020204030204" pitchFamily="34" charset="0"/>
              <a:cs typeface="Calibri" panose="020F0502020204030204" pitchFamily="34" charset="0"/>
            </a:rPr>
            <a:t>Control</a:t>
          </a:r>
        </a:p>
      </dsp:txBody>
      <dsp:txXfrm>
        <a:off x="0" y="2220685"/>
        <a:ext cx="4954467" cy="1110342"/>
      </dsp:txXfrm>
    </dsp:sp>
    <dsp:sp modelId="{B0547CC9-409E-4414-AEB4-C0F6477FA226}">
      <dsp:nvSpPr>
        <dsp:cNvPr id="0" name=""/>
        <dsp:cNvSpPr/>
      </dsp:nvSpPr>
      <dsp:spPr>
        <a:xfrm>
          <a:off x="0" y="3331027"/>
          <a:ext cx="4954467" cy="0"/>
        </a:xfrm>
        <a:prstGeom prst="line">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63BCD-20C9-4F52-98B8-C072EBF43527}">
      <dsp:nvSpPr>
        <dsp:cNvPr id="0" name=""/>
        <dsp:cNvSpPr/>
      </dsp:nvSpPr>
      <dsp:spPr>
        <a:xfrm>
          <a:off x="0" y="3331027"/>
          <a:ext cx="4954467" cy="1110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en-GB" sz="5100" kern="1200" dirty="0">
              <a:latin typeface="Calibri" panose="020F0502020204030204" pitchFamily="34" charset="0"/>
              <a:cs typeface="Calibri" panose="020F0502020204030204" pitchFamily="34" charset="0"/>
            </a:rPr>
            <a:t>Culture</a:t>
          </a:r>
        </a:p>
      </dsp:txBody>
      <dsp:txXfrm>
        <a:off x="0" y="3331027"/>
        <a:ext cx="4954467" cy="1110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D011-89C1-47ED-976C-2CAF20F42D2F}">
      <dsp:nvSpPr>
        <dsp:cNvPr id="0" name=""/>
        <dsp:cNvSpPr/>
      </dsp:nvSpPr>
      <dsp:spPr>
        <a:xfrm>
          <a:off x="1482" y="0"/>
          <a:ext cx="3033414" cy="49253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Calibri" panose="020F0502020204030204" pitchFamily="34" charset="0"/>
              <a:cs typeface="Calibri" panose="020F0502020204030204" pitchFamily="34" charset="0"/>
            </a:rPr>
            <a:t>Risk Assurance and Compliance Group</a:t>
          </a:r>
        </a:p>
      </dsp:txBody>
      <dsp:txXfrm>
        <a:off x="15908" y="14426"/>
        <a:ext cx="3004562" cy="463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857B-479A-4107-9823-64FBB22D37B0}">
      <dsp:nvSpPr>
        <dsp:cNvPr id="0" name=""/>
        <dsp:cNvSpPr/>
      </dsp:nvSpPr>
      <dsp:spPr>
        <a:xfrm>
          <a:off x="0" y="304869"/>
          <a:ext cx="2837591"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Audit Group</a:t>
          </a:r>
        </a:p>
      </dsp:txBody>
      <dsp:txXfrm>
        <a:off x="0" y="304869"/>
        <a:ext cx="2837591" cy="396000"/>
      </dsp:txXfrm>
    </dsp:sp>
    <dsp:sp modelId="{26740B38-0313-44A3-89BE-49690E7E3038}">
      <dsp:nvSpPr>
        <dsp:cNvPr id="0" name=""/>
        <dsp:cNvSpPr/>
      </dsp:nvSpPr>
      <dsp:spPr>
        <a:xfrm>
          <a:off x="2837591" y="181119"/>
          <a:ext cx="567518" cy="6435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6C887-DB50-4836-BFF6-91636595DE87}">
      <dsp:nvSpPr>
        <dsp:cNvPr id="0" name=""/>
        <dsp:cNvSpPr/>
      </dsp:nvSpPr>
      <dsp:spPr>
        <a:xfrm>
          <a:off x="3632116" y="181119"/>
          <a:ext cx="7718248" cy="6435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Responsible for monitoring aspects of financial reporting, internal and external audits and the management of risk.</a:t>
          </a:r>
        </a:p>
      </dsp:txBody>
      <dsp:txXfrm>
        <a:off x="3632116" y="181119"/>
        <a:ext cx="7718248" cy="643500"/>
      </dsp:txXfrm>
    </dsp:sp>
    <dsp:sp modelId="{29C773EC-AB96-43EF-892E-9AFA701E421D}">
      <dsp:nvSpPr>
        <dsp:cNvPr id="0" name=""/>
        <dsp:cNvSpPr/>
      </dsp:nvSpPr>
      <dsp:spPr>
        <a:xfrm>
          <a:off x="0" y="896619"/>
          <a:ext cx="2837591" cy="66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Finance and Development Group</a:t>
          </a:r>
        </a:p>
      </dsp:txBody>
      <dsp:txXfrm>
        <a:off x="0" y="896619"/>
        <a:ext cx="2837591" cy="668250"/>
      </dsp:txXfrm>
    </dsp:sp>
    <dsp:sp modelId="{7F93E9A9-B918-41A7-B89A-7095C6BB4AAA}">
      <dsp:nvSpPr>
        <dsp:cNvPr id="0" name=""/>
        <dsp:cNvSpPr/>
      </dsp:nvSpPr>
      <dsp:spPr>
        <a:xfrm>
          <a:off x="2837591" y="896619"/>
          <a:ext cx="567518" cy="66825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56DFAD-1065-4591-AD0A-0B525A49EDEE}">
      <dsp:nvSpPr>
        <dsp:cNvPr id="0" name=""/>
        <dsp:cNvSpPr/>
      </dsp:nvSpPr>
      <dsp:spPr>
        <a:xfrm>
          <a:off x="3632116" y="896619"/>
          <a:ext cx="7718248" cy="66825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Responsible for reviewing reports on finance to ensure the Foundation is meeting targets and addressing any problems that may arise in these areas.</a:t>
          </a:r>
        </a:p>
      </dsp:txBody>
      <dsp:txXfrm>
        <a:off x="3632116" y="896619"/>
        <a:ext cx="7718248" cy="668250"/>
      </dsp:txXfrm>
    </dsp:sp>
    <dsp:sp modelId="{605F2DB0-1954-4106-B342-91512906C541}">
      <dsp:nvSpPr>
        <dsp:cNvPr id="0" name=""/>
        <dsp:cNvSpPr/>
      </dsp:nvSpPr>
      <dsp:spPr>
        <a:xfrm>
          <a:off x="0" y="1739736"/>
          <a:ext cx="2837591" cy="94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Workforce and Lived Experience Assurance Group</a:t>
          </a:r>
        </a:p>
      </dsp:txBody>
      <dsp:txXfrm>
        <a:off x="0" y="1739736"/>
        <a:ext cx="2837591" cy="940500"/>
      </dsp:txXfrm>
    </dsp:sp>
    <dsp:sp modelId="{BD1BB7B5-EB1E-4559-A62F-8C345AE503D5}">
      <dsp:nvSpPr>
        <dsp:cNvPr id="0" name=""/>
        <dsp:cNvSpPr/>
      </dsp:nvSpPr>
      <dsp:spPr>
        <a:xfrm>
          <a:off x="2837591" y="1636869"/>
          <a:ext cx="567518" cy="1146234"/>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104B2-520C-4822-8E77-2E6A98B48846}">
      <dsp:nvSpPr>
        <dsp:cNvPr id="0" name=""/>
        <dsp:cNvSpPr/>
      </dsp:nvSpPr>
      <dsp:spPr>
        <a:xfrm>
          <a:off x="3632116" y="1636869"/>
          <a:ext cx="7718248" cy="114623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Calibri" panose="020F0502020204030204" pitchFamily="34" charset="0"/>
              <a:cs typeface="Calibri" panose="020F0502020204030204" pitchFamily="34" charset="0"/>
            </a:rPr>
            <a:t>Responsible for the delivery of the Workforce Strategy via its associated action plan, seeking development and welfare of the whole workforce. For the  Maslow Foundation to be an open and inclusive employer of choice, to attract and retain Lived Experience talent.</a:t>
          </a:r>
        </a:p>
      </dsp:txBody>
      <dsp:txXfrm>
        <a:off x="3632116" y="1636869"/>
        <a:ext cx="7718248" cy="1146234"/>
      </dsp:txXfrm>
    </dsp:sp>
    <dsp:sp modelId="{A4613F98-56CC-448B-A95B-2847EA38D6E0}">
      <dsp:nvSpPr>
        <dsp:cNvPr id="0" name=""/>
        <dsp:cNvSpPr/>
      </dsp:nvSpPr>
      <dsp:spPr>
        <a:xfrm>
          <a:off x="0" y="3031447"/>
          <a:ext cx="2834820" cy="94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Quality, Safety and Lived Experience Assurance Group</a:t>
          </a:r>
          <a:endParaRPr lang="en-GB" sz="2000" kern="1200" dirty="0"/>
        </a:p>
      </dsp:txBody>
      <dsp:txXfrm>
        <a:off x="0" y="3031447"/>
        <a:ext cx="2834820" cy="940500"/>
      </dsp:txXfrm>
    </dsp:sp>
    <dsp:sp modelId="{223A2273-F5AA-44BE-B478-CF52D03CCF95}">
      <dsp:nvSpPr>
        <dsp:cNvPr id="0" name=""/>
        <dsp:cNvSpPr/>
      </dsp:nvSpPr>
      <dsp:spPr>
        <a:xfrm>
          <a:off x="2834820" y="2855103"/>
          <a:ext cx="566964" cy="1293187"/>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5AE4E-F49C-4E40-84E9-DEC14D2903CF}">
      <dsp:nvSpPr>
        <dsp:cNvPr id="0" name=""/>
        <dsp:cNvSpPr/>
      </dsp:nvSpPr>
      <dsp:spPr>
        <a:xfrm>
          <a:off x="3628569" y="2855103"/>
          <a:ext cx="7710710" cy="1293187"/>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latin typeface="Calibri" panose="020F0502020204030204" pitchFamily="34" charset="0"/>
              <a:cs typeface="Calibri" panose="020F0502020204030204" pitchFamily="34" charset="0"/>
            </a:rPr>
            <a:t>Responsible for reviewing the effective system of governance, risk management and internal control in relation to service delivery, research and development, education, training. Ensure delivery of safe, high-quality, person-centred support and excellent client experience.</a:t>
          </a:r>
        </a:p>
      </dsp:txBody>
      <dsp:txXfrm>
        <a:off x="3628569" y="2855103"/>
        <a:ext cx="7710710" cy="1293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1FDBB-2431-47A6-8FBB-3E8B8A333DE3}">
      <dsp:nvSpPr>
        <dsp:cNvPr id="0" name=""/>
        <dsp:cNvSpPr/>
      </dsp:nvSpPr>
      <dsp:spPr>
        <a:xfrm>
          <a:off x="0" y="0"/>
          <a:ext cx="74898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2792C-6559-45BE-A19A-BA3B29FD5881}">
      <dsp:nvSpPr>
        <dsp:cNvPr id="0" name=""/>
        <dsp:cNvSpPr/>
      </dsp:nvSpPr>
      <dsp:spPr>
        <a:xfrm>
          <a:off x="0" y="0"/>
          <a:ext cx="7489861" cy="95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baseline="0" dirty="0">
              <a:latin typeface="Calibri" panose="020F0502020204030204" pitchFamily="34" charset="0"/>
              <a:cs typeface="Calibri" panose="020F0502020204030204" pitchFamily="34" charset="0"/>
            </a:rPr>
            <a:t>Maslow has a Conflict of Interest, Gifts, Hospitality and Sponsorship policy which is in line with our Social Value Framework</a:t>
          </a:r>
          <a:endParaRPr lang="en-US" sz="500" kern="1200" dirty="0"/>
        </a:p>
      </dsp:txBody>
      <dsp:txXfrm>
        <a:off x="0" y="0"/>
        <a:ext cx="7489861" cy="950260"/>
      </dsp:txXfrm>
    </dsp:sp>
    <dsp:sp modelId="{DF87AEC7-0595-4E3B-B980-85F1CE930A25}">
      <dsp:nvSpPr>
        <dsp:cNvPr id="0" name=""/>
        <dsp:cNvSpPr/>
      </dsp:nvSpPr>
      <dsp:spPr>
        <a:xfrm>
          <a:off x="0" y="950260"/>
          <a:ext cx="74898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D3F79-AB2F-4DD1-AC72-632F2F7E4BC3}">
      <dsp:nvSpPr>
        <dsp:cNvPr id="0" name=""/>
        <dsp:cNvSpPr/>
      </dsp:nvSpPr>
      <dsp:spPr>
        <a:xfrm>
          <a:off x="0" y="950260"/>
          <a:ext cx="7489861" cy="95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baseline="0" dirty="0">
              <a:latin typeface="Calibri" panose="020F0502020204030204" pitchFamily="34" charset="0"/>
              <a:cs typeface="Calibri" panose="020F0502020204030204" pitchFamily="34" charset="0"/>
            </a:rPr>
            <a:t>The Social Value Framework, COI reflects the duty of the Foundation and individuals to ensure that all our dealings are conducted to the highest standards of integrity and that Foundation funds are used wisely and in the best interests of service users, client's other stakeholders.</a:t>
          </a:r>
          <a:endParaRPr lang="en-US" sz="1400" kern="1200" dirty="0">
            <a:latin typeface="Calibri" panose="020F0502020204030204" pitchFamily="34" charset="0"/>
            <a:cs typeface="Calibri" panose="020F0502020204030204" pitchFamily="34" charset="0"/>
          </a:endParaRPr>
        </a:p>
      </dsp:txBody>
      <dsp:txXfrm>
        <a:off x="0" y="950260"/>
        <a:ext cx="7489861" cy="950260"/>
      </dsp:txXfrm>
    </dsp:sp>
    <dsp:sp modelId="{2EED245D-24D4-4D26-942C-B0B87AB2B807}">
      <dsp:nvSpPr>
        <dsp:cNvPr id="0" name=""/>
        <dsp:cNvSpPr/>
      </dsp:nvSpPr>
      <dsp:spPr>
        <a:xfrm>
          <a:off x="0" y="1900520"/>
          <a:ext cx="74898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0162C-9ACE-460C-8C9E-FEB6B99AF2BF}">
      <dsp:nvSpPr>
        <dsp:cNvPr id="0" name=""/>
        <dsp:cNvSpPr/>
      </dsp:nvSpPr>
      <dsp:spPr>
        <a:xfrm>
          <a:off x="0" y="1900520"/>
          <a:ext cx="7489861" cy="95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baseline="0" dirty="0">
              <a:latin typeface="Calibri" panose="020F0502020204030204" pitchFamily="34" charset="0"/>
              <a:cs typeface="Calibri" panose="020F0502020204030204" pitchFamily="34" charset="0"/>
            </a:rPr>
            <a:t>It requires that all staff members with private or personal interests which might affect their role within the Foundation, declare these interests on joining the organisation, on an annual basis for decision making staff, or whenever the potential for conflict arises. This requirement also applies to staff working as agency along with those on Permitted Earning Schemes.</a:t>
          </a:r>
          <a:endParaRPr lang="en-US" sz="1400" kern="1200" dirty="0">
            <a:latin typeface="Calibri" panose="020F0502020204030204" pitchFamily="34" charset="0"/>
            <a:cs typeface="Calibri" panose="020F0502020204030204" pitchFamily="34" charset="0"/>
          </a:endParaRPr>
        </a:p>
      </dsp:txBody>
      <dsp:txXfrm>
        <a:off x="0" y="1900520"/>
        <a:ext cx="7489861" cy="950260"/>
      </dsp:txXfrm>
    </dsp:sp>
    <dsp:sp modelId="{CC89BA94-4A4B-41CC-AE0D-5BAA36BA13ED}">
      <dsp:nvSpPr>
        <dsp:cNvPr id="0" name=""/>
        <dsp:cNvSpPr/>
      </dsp:nvSpPr>
      <dsp:spPr>
        <a:xfrm>
          <a:off x="0" y="2850780"/>
          <a:ext cx="74898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CA5EA-9D86-4DF7-BC5D-27D124406DDB}">
      <dsp:nvSpPr>
        <dsp:cNvPr id="0" name=""/>
        <dsp:cNvSpPr/>
      </dsp:nvSpPr>
      <dsp:spPr>
        <a:xfrm>
          <a:off x="0" y="2850780"/>
          <a:ext cx="7489861" cy="95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0" i="0" kern="1200" baseline="0" dirty="0">
              <a:latin typeface="Calibri" panose="020F0502020204030204" pitchFamily="34" charset="0"/>
              <a:cs typeface="Calibri" panose="020F0502020204030204" pitchFamily="34" charset="0"/>
            </a:rPr>
            <a:t>A conflict of interest may be actual or potential. Caution is always advisable where staff hold interests for which they cannot see potential conflict as others may see it differently and perceived conflicts of interest can be damaging.</a:t>
          </a:r>
          <a:endParaRPr lang="en-US" sz="1400" kern="1200" dirty="0">
            <a:latin typeface="Calibri" panose="020F0502020204030204" pitchFamily="34" charset="0"/>
            <a:cs typeface="Calibri" panose="020F0502020204030204" pitchFamily="34" charset="0"/>
          </a:endParaRPr>
        </a:p>
      </dsp:txBody>
      <dsp:txXfrm>
        <a:off x="0" y="2850780"/>
        <a:ext cx="7489861" cy="9502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F6426-ECE1-465B-8070-5E362A4334F2}" type="datetimeFigureOut">
              <a:rPr lang="en-GB" smtClean="0"/>
              <a:t>28/02/2022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B8669-2CCA-493F-ADC7-3CEBEB1D60DA}" type="slidenum">
              <a:rPr lang="en-GB" smtClean="0"/>
              <a:t>‹#›</a:t>
            </a:fld>
            <a:endParaRPr lang="en-GB" dirty="0"/>
          </a:p>
        </p:txBody>
      </p:sp>
    </p:spTree>
    <p:extLst>
      <p:ext uri="{BB962C8B-B14F-4D97-AF65-F5344CB8AC3E}">
        <p14:creationId xmlns:p14="http://schemas.microsoft.com/office/powerpoint/2010/main" val="246856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56ECBB-CF2E-45BD-A9A5-9766B90CD230}" type="slidenum">
              <a:rPr lang="en-GB" smtClean="0"/>
              <a:t>2</a:t>
            </a:fld>
            <a:endParaRPr lang="en-GB" dirty="0"/>
          </a:p>
        </p:txBody>
      </p:sp>
    </p:spTree>
    <p:extLst>
      <p:ext uri="{BB962C8B-B14F-4D97-AF65-F5344CB8AC3E}">
        <p14:creationId xmlns:p14="http://schemas.microsoft.com/office/powerpoint/2010/main" val="111869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GB" b="0" i="0" dirty="0"/>
          </a:p>
        </p:txBody>
      </p:sp>
      <p:sp>
        <p:nvSpPr>
          <p:cNvPr id="4" name="Slide Number Placeholder 3"/>
          <p:cNvSpPr>
            <a:spLocks noGrp="1"/>
          </p:cNvSpPr>
          <p:nvPr>
            <p:ph type="sldNum" sz="quarter" idx="10"/>
          </p:nvPr>
        </p:nvSpPr>
        <p:spPr/>
        <p:txBody>
          <a:bodyPr/>
          <a:lstStyle/>
          <a:p>
            <a:fld id="{9456ECBB-CF2E-45BD-A9A5-9766B90CD230}" type="slidenum">
              <a:rPr lang="en-GB" smtClean="0"/>
              <a:t>3</a:t>
            </a:fld>
            <a:endParaRPr lang="en-GB" dirty="0"/>
          </a:p>
        </p:txBody>
      </p:sp>
    </p:spTree>
    <p:extLst>
      <p:ext uri="{BB962C8B-B14F-4D97-AF65-F5344CB8AC3E}">
        <p14:creationId xmlns:p14="http://schemas.microsoft.com/office/powerpoint/2010/main" val="43494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9456ECBB-CF2E-45BD-A9A5-9766B90CD230}" type="slidenum">
              <a:rPr lang="en-GB" smtClean="0"/>
              <a:t>4</a:t>
            </a:fld>
            <a:endParaRPr lang="en-GB" dirty="0"/>
          </a:p>
        </p:txBody>
      </p:sp>
    </p:spTree>
    <p:extLst>
      <p:ext uri="{BB962C8B-B14F-4D97-AF65-F5344CB8AC3E}">
        <p14:creationId xmlns:p14="http://schemas.microsoft.com/office/powerpoint/2010/main" val="409444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56ECBB-CF2E-45BD-A9A5-9766B90CD230}" type="slidenum">
              <a:rPr lang="en-GB" smtClean="0"/>
              <a:t>5</a:t>
            </a:fld>
            <a:endParaRPr lang="en-GB" dirty="0"/>
          </a:p>
        </p:txBody>
      </p:sp>
    </p:spTree>
    <p:extLst>
      <p:ext uri="{BB962C8B-B14F-4D97-AF65-F5344CB8AC3E}">
        <p14:creationId xmlns:p14="http://schemas.microsoft.com/office/powerpoint/2010/main" val="412500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75DB8669-2CCA-493F-ADC7-3CEBEB1D60DA}" type="slidenum">
              <a:rPr lang="en-GB" smtClean="0"/>
              <a:t>7</a:t>
            </a:fld>
            <a:endParaRPr lang="en-GB" dirty="0"/>
          </a:p>
        </p:txBody>
      </p:sp>
    </p:spTree>
    <p:extLst>
      <p:ext uri="{BB962C8B-B14F-4D97-AF65-F5344CB8AC3E}">
        <p14:creationId xmlns:p14="http://schemas.microsoft.com/office/powerpoint/2010/main" val="246735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56ECBB-CF2E-45BD-A9A5-9766B90CD230}" type="slidenum">
              <a:rPr lang="en-GB" smtClean="0"/>
              <a:t>8</a:t>
            </a:fld>
            <a:endParaRPr lang="en-GB" dirty="0"/>
          </a:p>
        </p:txBody>
      </p:sp>
    </p:spTree>
    <p:extLst>
      <p:ext uri="{BB962C8B-B14F-4D97-AF65-F5344CB8AC3E}">
        <p14:creationId xmlns:p14="http://schemas.microsoft.com/office/powerpoint/2010/main" val="407285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B8669-2CCA-493F-ADC7-3CEBEB1D60DA}" type="slidenum">
              <a:rPr lang="en-GB" smtClean="0"/>
              <a:t>14</a:t>
            </a:fld>
            <a:endParaRPr lang="en-GB" dirty="0"/>
          </a:p>
        </p:txBody>
      </p:sp>
    </p:spTree>
    <p:extLst>
      <p:ext uri="{BB962C8B-B14F-4D97-AF65-F5344CB8AC3E}">
        <p14:creationId xmlns:p14="http://schemas.microsoft.com/office/powerpoint/2010/main" val="1020244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DB8669-2CCA-493F-ADC7-3CEBEB1D60DA}" type="slidenum">
              <a:rPr lang="en-GB" smtClean="0"/>
              <a:t>16</a:t>
            </a:fld>
            <a:endParaRPr lang="en-GB" dirty="0"/>
          </a:p>
        </p:txBody>
      </p:sp>
    </p:spTree>
    <p:extLst>
      <p:ext uri="{BB962C8B-B14F-4D97-AF65-F5344CB8AC3E}">
        <p14:creationId xmlns:p14="http://schemas.microsoft.com/office/powerpoint/2010/main" val="16151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4C15-0D16-4415-81A7-05F581790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8B2CAF-305E-433C-8D2B-EAA2AC9B6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B260D1-CACF-4760-8987-D99BBEF3F595}"/>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5" name="Footer Placeholder 4">
            <a:extLst>
              <a:ext uri="{FF2B5EF4-FFF2-40B4-BE49-F238E27FC236}">
                <a16:creationId xmlns:a16="http://schemas.microsoft.com/office/drawing/2014/main" id="{E17FCBBE-8061-499A-B26A-8ECFB02C32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87C17DD-FDFC-4D19-898F-7B32AA395024}"/>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177307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8414-3B21-477C-A9B2-7385A6BE20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90EDAC-86AB-447A-BE3E-B4B08D5D3B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E4934A-C624-421E-BB8D-45264908A18F}"/>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5" name="Footer Placeholder 4">
            <a:extLst>
              <a:ext uri="{FF2B5EF4-FFF2-40B4-BE49-F238E27FC236}">
                <a16:creationId xmlns:a16="http://schemas.microsoft.com/office/drawing/2014/main" id="{DEBDC34C-F73A-4232-9EEA-DA1B77A403F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C0DB33-84F2-482E-904A-91B50009A87C}"/>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280067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EA441C-997E-4DC3-9D06-6433608322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2CBAF4-9D12-4955-A7CE-841E47CAEE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D7557E-52F1-472F-8CC4-E06364B62246}"/>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5" name="Footer Placeholder 4">
            <a:extLst>
              <a:ext uri="{FF2B5EF4-FFF2-40B4-BE49-F238E27FC236}">
                <a16:creationId xmlns:a16="http://schemas.microsoft.com/office/drawing/2014/main" id="{E3A5629F-A546-4A9A-B310-898890F4C97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CA4016-BF70-45EC-8F1E-C9DF79F76312}"/>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27469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76756" y="4129558"/>
            <a:ext cx="6291689" cy="1859732"/>
          </a:xfrm>
        </p:spPr>
        <p:txBody>
          <a:bodyPr/>
          <a:lstStyle>
            <a:lvl1pPr marL="0" indent="0" algn="l">
              <a:buNone/>
              <a:defRPr sz="2400">
                <a:solidFill>
                  <a:schemeClr val="tx1"/>
                </a:solidFill>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030" y="457233"/>
            <a:ext cx="2657707" cy="931439"/>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744962" y="721538"/>
            <a:ext cx="5457950" cy="7714514"/>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76756" y="1849820"/>
            <a:ext cx="8997181" cy="1859732"/>
          </a:xfrm>
        </p:spPr>
        <p:txBody>
          <a:bodyPr/>
          <a:lstStyle>
            <a:lvl1pPr>
              <a:defRPr>
                <a:solidFill>
                  <a:srgbClr val="0070C0"/>
                </a:solidFill>
              </a:defRPr>
            </a:lvl1pPr>
          </a:lstStyle>
          <a:p>
            <a:r>
              <a:rPr lang="en-US" dirty="0"/>
              <a:t>Click to edit Master title style</a:t>
            </a:r>
          </a:p>
        </p:txBody>
      </p:sp>
    </p:spTree>
    <p:extLst>
      <p:ext uri="{BB962C8B-B14F-4D97-AF65-F5344CB8AC3E}">
        <p14:creationId xmlns:p14="http://schemas.microsoft.com/office/powerpoint/2010/main" val="967572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8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7"/>
            <a:ext cx="10582655" cy="1536826"/>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1" y="2409755"/>
            <a:ext cx="10582653" cy="37350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849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6"/>
            <a:ext cx="10483392" cy="1751909"/>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4798243" y="2356701"/>
            <a:ext cx="6523349" cy="3921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4127" y="1138760"/>
            <a:ext cx="5250134" cy="7420778"/>
          </a:xfrm>
          <a:prstGeom prst="rect">
            <a:avLst/>
          </a:prstGeom>
        </p:spPr>
      </p:pic>
    </p:spTree>
    <p:extLst>
      <p:ext uri="{BB962C8B-B14F-4D97-AF65-F5344CB8AC3E}">
        <p14:creationId xmlns:p14="http://schemas.microsoft.com/office/powerpoint/2010/main" val="92115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76756" y="4129558"/>
            <a:ext cx="6291689" cy="1859732"/>
          </a:xfrm>
        </p:spPr>
        <p:txBody>
          <a:bodyPr/>
          <a:lstStyle>
            <a:lvl1pPr marL="0" indent="0" algn="l">
              <a:buNone/>
              <a:defRPr sz="2400">
                <a:solidFill>
                  <a:schemeClr val="tx1"/>
                </a:solidFill>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030" y="457233"/>
            <a:ext cx="2657707" cy="931439"/>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16200000">
            <a:off x="6744962" y="721538"/>
            <a:ext cx="5457950" cy="7714514"/>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76756" y="1849820"/>
            <a:ext cx="8997181" cy="1859732"/>
          </a:xfrm>
        </p:spPr>
        <p:txBody>
          <a:bodyPr/>
          <a:lstStyle>
            <a:lvl1pPr>
              <a:defRPr>
                <a:solidFill>
                  <a:srgbClr val="0070C0"/>
                </a:solidFill>
              </a:defRPr>
            </a:lvl1pPr>
          </a:lstStyle>
          <a:p>
            <a:r>
              <a:rPr lang="en-US" dirty="0"/>
              <a:t>Click to edit Master title style</a:t>
            </a:r>
          </a:p>
        </p:txBody>
      </p:sp>
      <p:pic>
        <p:nvPicPr>
          <p:cNvPr id="6" name="Picture 5">
            <a:extLst>
              <a:ext uri="{FF2B5EF4-FFF2-40B4-BE49-F238E27FC236}">
                <a16:creationId xmlns:a16="http://schemas.microsoft.com/office/drawing/2014/main" id="{70710BCC-26E0-B343-8E13-0DC85E3A552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21427" b="27526"/>
          <a:stretch/>
        </p:blipFill>
        <p:spPr>
          <a:xfrm>
            <a:off x="9943073" y="566367"/>
            <a:ext cx="1944128" cy="822305"/>
          </a:xfrm>
          <a:prstGeom prst="rect">
            <a:avLst/>
          </a:prstGeom>
        </p:spPr>
      </p:pic>
    </p:spTree>
    <p:extLst>
      <p:ext uri="{BB962C8B-B14F-4D97-AF65-F5344CB8AC3E}">
        <p14:creationId xmlns:p14="http://schemas.microsoft.com/office/powerpoint/2010/main" val="157064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rgbClr val="0070C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CB8E38-3E6C-3044-9E05-9E904EB0A9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9553476">
            <a:off x="7124894" y="-257539"/>
            <a:ext cx="6790441" cy="6604401"/>
          </a:xfrm>
          <a:prstGeom prst="rect">
            <a:avLst/>
          </a:prstGeom>
        </p:spPr>
      </p:pic>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76757" y="4129558"/>
            <a:ext cx="7328638" cy="1859732"/>
          </a:xfrm>
        </p:spPr>
        <p:txBody>
          <a:bodyPr/>
          <a:lstStyle>
            <a:lvl1pPr marL="0" indent="0" algn="l">
              <a:buNone/>
              <a:defRPr sz="2400">
                <a:solidFill>
                  <a:schemeClr val="bg1"/>
                </a:solidFill>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US" dirty="0"/>
              <a:t>Click to edit Master subtitle style</a:t>
            </a:r>
          </a:p>
        </p:txBody>
      </p:sp>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76756" y="1849820"/>
            <a:ext cx="8563549" cy="1859732"/>
          </a:xfrm>
        </p:spPr>
        <p:txBody>
          <a:bodyPr/>
          <a:lstStyle>
            <a:lvl1pPr>
              <a:defRPr>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ECD25138-C35F-E34C-A2EB-F854AC0C67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031" y="457233"/>
            <a:ext cx="2657705" cy="931439"/>
          </a:xfrm>
          <a:prstGeom prst="rect">
            <a:avLst/>
          </a:prstGeom>
        </p:spPr>
      </p:pic>
      <p:pic>
        <p:nvPicPr>
          <p:cNvPr id="7" name="Picture 6">
            <a:extLst>
              <a:ext uri="{FF2B5EF4-FFF2-40B4-BE49-F238E27FC236}">
                <a16:creationId xmlns:a16="http://schemas.microsoft.com/office/drawing/2014/main" id="{C6928D15-0431-EA48-90E5-658DD86C140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943073" y="566367"/>
            <a:ext cx="2471824" cy="1127261"/>
          </a:xfrm>
          <a:prstGeom prst="rect">
            <a:avLst/>
          </a:prstGeom>
        </p:spPr>
      </p:pic>
    </p:spTree>
    <p:extLst>
      <p:ext uri="{BB962C8B-B14F-4D97-AF65-F5344CB8AC3E}">
        <p14:creationId xmlns:p14="http://schemas.microsoft.com/office/powerpoint/2010/main" val="3489541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76757" y="4129558"/>
            <a:ext cx="7554880" cy="1859732"/>
          </a:xfrm>
        </p:spPr>
        <p:txBody>
          <a:bodyPr/>
          <a:lstStyle>
            <a:lvl1pPr marL="0" indent="0" algn="l">
              <a:buNone/>
              <a:defRPr sz="2400">
                <a:solidFill>
                  <a:schemeClr val="tx1"/>
                </a:solidFill>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030" y="457233"/>
            <a:ext cx="2657707" cy="931439"/>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76757" y="1849820"/>
            <a:ext cx="7554880" cy="1859732"/>
          </a:xfrm>
        </p:spPr>
        <p:txBody>
          <a:bodyPr/>
          <a:lstStyle>
            <a:lvl1pPr>
              <a:defRPr>
                <a:solidFill>
                  <a:srgbClr val="0070C0"/>
                </a:solidFill>
              </a:defRPr>
            </a:lvl1pPr>
          </a:lstStyle>
          <a:p>
            <a:r>
              <a:rPr lang="en-US" dirty="0"/>
              <a:t>Click to edit Master title style</a:t>
            </a:r>
          </a:p>
        </p:txBody>
      </p:sp>
      <p:pic>
        <p:nvPicPr>
          <p:cNvPr id="4" name="Picture 3">
            <a:extLst>
              <a:ext uri="{FF2B5EF4-FFF2-40B4-BE49-F238E27FC236}">
                <a16:creationId xmlns:a16="http://schemas.microsoft.com/office/drawing/2014/main" id="{15CB8E38-3E6C-3044-9E05-9E904EB0A9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154944" y="-795443"/>
            <a:ext cx="7447175" cy="10526175"/>
          </a:xfrm>
          <a:prstGeom prst="rect">
            <a:avLst/>
          </a:prstGeom>
        </p:spPr>
      </p:pic>
      <p:pic>
        <p:nvPicPr>
          <p:cNvPr id="5" name="Picture 4">
            <a:extLst>
              <a:ext uri="{FF2B5EF4-FFF2-40B4-BE49-F238E27FC236}">
                <a16:creationId xmlns:a16="http://schemas.microsoft.com/office/drawing/2014/main" id="{55C8C838-AFD4-1445-9AB3-E51C426B5C0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r="21427" b="27526"/>
          <a:stretch/>
        </p:blipFill>
        <p:spPr>
          <a:xfrm>
            <a:off x="9943073" y="566367"/>
            <a:ext cx="1944128" cy="822305"/>
          </a:xfrm>
          <a:prstGeom prst="rect">
            <a:avLst/>
          </a:prstGeom>
        </p:spPr>
      </p:pic>
    </p:spTree>
    <p:extLst>
      <p:ext uri="{BB962C8B-B14F-4D97-AF65-F5344CB8AC3E}">
        <p14:creationId xmlns:p14="http://schemas.microsoft.com/office/powerpoint/2010/main" val="4075533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91A365B0-EE04-EE4F-81B1-0A6F02DFC807}"/>
              </a:ext>
            </a:extLst>
          </p:cNvPr>
          <p:cNvSpPr>
            <a:spLocks noGrp="1"/>
          </p:cNvSpPr>
          <p:nvPr>
            <p:ph type="subTitle" idx="1"/>
          </p:nvPr>
        </p:nvSpPr>
        <p:spPr>
          <a:xfrm>
            <a:off x="544131" y="4443412"/>
            <a:ext cx="6505598" cy="1545877"/>
          </a:xfrm>
        </p:spPr>
        <p:txBody>
          <a:bodyPr/>
          <a:lstStyle>
            <a:lvl1pPr marL="0" indent="0" algn="l">
              <a:buNone/>
              <a:defRPr sz="2400">
                <a:solidFill>
                  <a:schemeClr val="tx1"/>
                </a:solidFill>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US" dirty="0"/>
              <a:t>Click to edit Master subtitle style</a:t>
            </a:r>
          </a:p>
        </p:txBody>
      </p:sp>
      <p:sp>
        <p:nvSpPr>
          <p:cNvPr id="7" name="Title 15">
            <a:extLst>
              <a:ext uri="{FF2B5EF4-FFF2-40B4-BE49-F238E27FC236}">
                <a16:creationId xmlns:a16="http://schemas.microsoft.com/office/drawing/2014/main" id="{81C9CFF0-CBBE-FC48-92DE-709DF3DB4EB1}"/>
              </a:ext>
            </a:extLst>
          </p:cNvPr>
          <p:cNvSpPr>
            <a:spLocks noGrp="1"/>
          </p:cNvSpPr>
          <p:nvPr>
            <p:ph type="title"/>
          </p:nvPr>
        </p:nvSpPr>
        <p:spPr>
          <a:xfrm>
            <a:off x="544131" y="1849821"/>
            <a:ext cx="6505598" cy="2307842"/>
          </a:xfrm>
        </p:spPr>
        <p:txBody>
          <a:bodyPr/>
          <a:lstStyle>
            <a:lvl1pPr>
              <a:defRPr>
                <a:solidFill>
                  <a:srgbClr val="0070C0"/>
                </a:solidFill>
              </a:defRPr>
            </a:lvl1pPr>
          </a:lstStyle>
          <a:p>
            <a:r>
              <a:rPr lang="en-US" dirty="0"/>
              <a:t>Click to edit Master title style</a:t>
            </a:r>
          </a:p>
        </p:txBody>
      </p:sp>
      <p:pic>
        <p:nvPicPr>
          <p:cNvPr id="9" name="Picture 8">
            <a:extLst>
              <a:ext uri="{FF2B5EF4-FFF2-40B4-BE49-F238E27FC236}">
                <a16:creationId xmlns:a16="http://schemas.microsoft.com/office/drawing/2014/main" id="{7952B4F6-3917-4246-9937-11CA099526E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030" y="457233"/>
            <a:ext cx="2657707" cy="931439"/>
          </a:xfrm>
          <a:prstGeom prst="rect">
            <a:avLst/>
          </a:prstGeom>
        </p:spPr>
      </p:pic>
      <p:grpSp>
        <p:nvGrpSpPr>
          <p:cNvPr id="2" name="Group 1">
            <a:extLst>
              <a:ext uri="{FF2B5EF4-FFF2-40B4-BE49-F238E27FC236}">
                <a16:creationId xmlns:a16="http://schemas.microsoft.com/office/drawing/2014/main" id="{A7A025C5-F04B-1B46-9E20-7083E2CB06E5}"/>
              </a:ext>
            </a:extLst>
          </p:cNvPr>
          <p:cNvGrpSpPr/>
          <p:nvPr userDrawn="1"/>
        </p:nvGrpSpPr>
        <p:grpSpPr>
          <a:xfrm>
            <a:off x="6842387" y="195262"/>
            <a:ext cx="5467600" cy="7728155"/>
            <a:chOff x="5604601" y="-1280944"/>
            <a:chExt cx="6839814" cy="9667705"/>
          </a:xfrm>
        </p:grpSpPr>
        <p:pic>
          <p:nvPicPr>
            <p:cNvPr id="13" name="Picture 12">
              <a:extLst>
                <a:ext uri="{FF2B5EF4-FFF2-40B4-BE49-F238E27FC236}">
                  <a16:creationId xmlns:a16="http://schemas.microsoft.com/office/drawing/2014/main" id="{65D88181-8736-5F4C-847A-0E72CC09953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04601" y="-1280944"/>
              <a:ext cx="6839814" cy="9667705"/>
            </a:xfrm>
            <a:prstGeom prst="rect">
              <a:avLst/>
            </a:prstGeom>
          </p:spPr>
        </p:pic>
        <p:pic>
          <p:nvPicPr>
            <p:cNvPr id="15" name="Picture 14">
              <a:extLst>
                <a:ext uri="{FF2B5EF4-FFF2-40B4-BE49-F238E27FC236}">
                  <a16:creationId xmlns:a16="http://schemas.microsoft.com/office/drawing/2014/main" id="{4C70A787-34BA-3941-911B-111CB7C6CFD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757988" y="908664"/>
              <a:ext cx="4586287" cy="5177811"/>
            </a:xfrm>
            <a:prstGeom prst="rect">
              <a:avLst/>
            </a:prstGeom>
          </p:spPr>
        </p:pic>
      </p:grpSp>
      <p:pic>
        <p:nvPicPr>
          <p:cNvPr id="8" name="Picture 7">
            <a:extLst>
              <a:ext uri="{FF2B5EF4-FFF2-40B4-BE49-F238E27FC236}">
                <a16:creationId xmlns:a16="http://schemas.microsoft.com/office/drawing/2014/main" id="{5DF8EA20-E069-6B40-B82F-E792233D38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r="21427" b="27526"/>
          <a:stretch/>
        </p:blipFill>
        <p:spPr>
          <a:xfrm>
            <a:off x="9943073" y="566367"/>
            <a:ext cx="1944128" cy="822305"/>
          </a:xfrm>
          <a:prstGeom prst="rect">
            <a:avLst/>
          </a:prstGeom>
        </p:spPr>
      </p:pic>
    </p:spTree>
    <p:extLst>
      <p:ext uri="{BB962C8B-B14F-4D97-AF65-F5344CB8AC3E}">
        <p14:creationId xmlns:p14="http://schemas.microsoft.com/office/powerpoint/2010/main" val="1846244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1_Title Slide">
    <p:bg>
      <p:bgPr>
        <a:solidFill>
          <a:srgbClr val="0070C0"/>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91A365B0-EE04-EE4F-81B1-0A6F02DFC807}"/>
              </a:ext>
            </a:extLst>
          </p:cNvPr>
          <p:cNvSpPr>
            <a:spLocks noGrp="1"/>
          </p:cNvSpPr>
          <p:nvPr>
            <p:ph type="subTitle" idx="1"/>
          </p:nvPr>
        </p:nvSpPr>
        <p:spPr>
          <a:xfrm>
            <a:off x="544131" y="4443412"/>
            <a:ext cx="6357600" cy="1545877"/>
          </a:xfrm>
        </p:spPr>
        <p:txBody>
          <a:bodyPr/>
          <a:lstStyle>
            <a:lvl1pPr marL="0" indent="0" algn="l">
              <a:buNone/>
              <a:defRPr sz="2400">
                <a:solidFill>
                  <a:schemeClr val="bg1"/>
                </a:solidFill>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en-US" dirty="0"/>
              <a:t>Click to edit Master subtitle style</a:t>
            </a:r>
          </a:p>
        </p:txBody>
      </p:sp>
      <p:sp>
        <p:nvSpPr>
          <p:cNvPr id="7" name="Title 15">
            <a:extLst>
              <a:ext uri="{FF2B5EF4-FFF2-40B4-BE49-F238E27FC236}">
                <a16:creationId xmlns:a16="http://schemas.microsoft.com/office/drawing/2014/main" id="{81C9CFF0-CBBE-FC48-92DE-709DF3DB4EB1}"/>
              </a:ext>
            </a:extLst>
          </p:cNvPr>
          <p:cNvSpPr>
            <a:spLocks noGrp="1"/>
          </p:cNvSpPr>
          <p:nvPr>
            <p:ph type="title"/>
          </p:nvPr>
        </p:nvSpPr>
        <p:spPr>
          <a:xfrm>
            <a:off x="544132" y="1849821"/>
            <a:ext cx="6357600" cy="2307842"/>
          </a:xfrm>
        </p:spPr>
        <p:txBody>
          <a:bodyPr/>
          <a:lstStyle>
            <a:lvl1pPr>
              <a:defRPr>
                <a:solidFill>
                  <a:schemeClr val="bg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147C9BBE-6BA3-734E-8720-AABCA43143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0031" y="457233"/>
            <a:ext cx="2657705" cy="931439"/>
          </a:xfrm>
          <a:prstGeom prst="rect">
            <a:avLst/>
          </a:prstGeom>
        </p:spPr>
      </p:pic>
      <p:grpSp>
        <p:nvGrpSpPr>
          <p:cNvPr id="2" name="Group 1">
            <a:extLst>
              <a:ext uri="{FF2B5EF4-FFF2-40B4-BE49-F238E27FC236}">
                <a16:creationId xmlns:a16="http://schemas.microsoft.com/office/drawing/2014/main" id="{6BAABDB2-CBBC-5849-9906-E3FCD0FA3D9E}"/>
              </a:ext>
            </a:extLst>
          </p:cNvPr>
          <p:cNvGrpSpPr/>
          <p:nvPr userDrawn="1"/>
        </p:nvGrpSpPr>
        <p:grpSpPr>
          <a:xfrm>
            <a:off x="7249613" y="1518699"/>
            <a:ext cx="4437563" cy="4924962"/>
            <a:chOff x="6357533" y="528636"/>
            <a:chExt cx="5329644" cy="5915025"/>
          </a:xfrm>
        </p:grpSpPr>
        <p:pic>
          <p:nvPicPr>
            <p:cNvPr id="8" name="Picture 7">
              <a:extLst>
                <a:ext uri="{FF2B5EF4-FFF2-40B4-BE49-F238E27FC236}">
                  <a16:creationId xmlns:a16="http://schemas.microsoft.com/office/drawing/2014/main" id="{536AF494-3A18-8843-AEC3-51CCAE5B6D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57533" y="528636"/>
              <a:ext cx="5329644" cy="5915025"/>
            </a:xfrm>
            <a:prstGeom prst="rect">
              <a:avLst/>
            </a:prstGeom>
          </p:spPr>
        </p:pic>
        <p:pic>
          <p:nvPicPr>
            <p:cNvPr id="9" name="Picture 8">
              <a:extLst>
                <a:ext uri="{FF2B5EF4-FFF2-40B4-BE49-F238E27FC236}">
                  <a16:creationId xmlns:a16="http://schemas.microsoft.com/office/drawing/2014/main" id="{A26114F8-3FD7-7748-8AA4-56076BBDB6F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757988" y="957263"/>
              <a:ext cx="4586287" cy="5089178"/>
            </a:xfrm>
            <a:prstGeom prst="rect">
              <a:avLst/>
            </a:prstGeom>
          </p:spPr>
        </p:pic>
      </p:grpSp>
      <p:pic>
        <p:nvPicPr>
          <p:cNvPr id="11" name="Picture 10">
            <a:extLst>
              <a:ext uri="{FF2B5EF4-FFF2-40B4-BE49-F238E27FC236}">
                <a16:creationId xmlns:a16="http://schemas.microsoft.com/office/drawing/2014/main" id="{D55E3922-2E3F-D846-BCAC-5A9B3B9426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943073" y="566367"/>
            <a:ext cx="2471824" cy="1127261"/>
          </a:xfrm>
          <a:prstGeom prst="rect">
            <a:avLst/>
          </a:prstGeom>
        </p:spPr>
      </p:pic>
    </p:spTree>
    <p:extLst>
      <p:ext uri="{BB962C8B-B14F-4D97-AF65-F5344CB8AC3E}">
        <p14:creationId xmlns:p14="http://schemas.microsoft.com/office/powerpoint/2010/main" val="302756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DE80-41B1-43CC-8CE8-62B1D5BDA8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C76C42-0004-4590-B544-166A3539CD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0AECB4-403F-45CC-B1C7-90A3A25653DB}"/>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5" name="Footer Placeholder 4">
            <a:extLst>
              <a:ext uri="{FF2B5EF4-FFF2-40B4-BE49-F238E27FC236}">
                <a16:creationId xmlns:a16="http://schemas.microsoft.com/office/drawing/2014/main" id="{21A984B2-9E48-483E-8CBB-5CAA7C59DA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0149AC-673B-4582-AECA-699807D3D884}"/>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2007628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1" y="365126"/>
            <a:ext cx="8634412" cy="1325563"/>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0" y="1964267"/>
            <a:ext cx="8148638" cy="4212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58413">
            <a:off x="6559001" y="-2263136"/>
            <a:ext cx="8962144" cy="12667502"/>
          </a:xfrm>
          <a:prstGeom prst="rect">
            <a:avLst/>
          </a:prstGeom>
        </p:spPr>
      </p:pic>
    </p:spTree>
    <p:extLst>
      <p:ext uri="{BB962C8B-B14F-4D97-AF65-F5344CB8AC3E}">
        <p14:creationId xmlns:p14="http://schemas.microsoft.com/office/powerpoint/2010/main" val="7937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7_Title and Content">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3242820" y="1825625"/>
            <a:ext cx="715494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5183" y="192659"/>
            <a:ext cx="5389150" cy="7617270"/>
          </a:xfrm>
          <a:prstGeom prst="rect">
            <a:avLst/>
          </a:prstGeom>
        </p:spPr>
      </p:pic>
    </p:spTree>
    <p:extLst>
      <p:ext uri="{BB962C8B-B14F-4D97-AF65-F5344CB8AC3E}">
        <p14:creationId xmlns:p14="http://schemas.microsoft.com/office/powerpoint/2010/main" val="1763884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6"/>
            <a:ext cx="7649817" cy="1751909"/>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0" y="2249385"/>
            <a:ext cx="8504583"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998342">
            <a:off x="7694832" y="-1515721"/>
            <a:ext cx="4998042" cy="7064462"/>
          </a:xfrm>
          <a:prstGeom prst="rect">
            <a:avLst/>
          </a:prstGeom>
        </p:spPr>
      </p:pic>
    </p:spTree>
    <p:extLst>
      <p:ext uri="{BB962C8B-B14F-4D97-AF65-F5344CB8AC3E}">
        <p14:creationId xmlns:p14="http://schemas.microsoft.com/office/powerpoint/2010/main" val="2617607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6"/>
            <a:ext cx="10624794" cy="1460499"/>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4731541" y="2055043"/>
            <a:ext cx="6731454" cy="41219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8112" y="1389174"/>
            <a:ext cx="5061694" cy="7154427"/>
          </a:xfrm>
          <a:prstGeom prst="rect">
            <a:avLst/>
          </a:prstGeom>
        </p:spPr>
      </p:pic>
    </p:spTree>
    <p:extLst>
      <p:ext uri="{BB962C8B-B14F-4D97-AF65-F5344CB8AC3E}">
        <p14:creationId xmlns:p14="http://schemas.microsoft.com/office/powerpoint/2010/main" val="1174774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1_Title and Content">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6"/>
            <a:ext cx="9719821" cy="1460499"/>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1" y="2055043"/>
            <a:ext cx="9022236" cy="41219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CE58B08-3C9A-BB4F-9C5D-632AD83D4AD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766354">
            <a:off x="10149004" y="734336"/>
            <a:ext cx="1917751" cy="6411876"/>
          </a:xfrm>
          <a:prstGeom prst="rect">
            <a:avLst/>
          </a:prstGeom>
        </p:spPr>
      </p:pic>
    </p:spTree>
    <p:extLst>
      <p:ext uri="{BB962C8B-B14F-4D97-AF65-F5344CB8AC3E}">
        <p14:creationId xmlns:p14="http://schemas.microsoft.com/office/powerpoint/2010/main" val="54772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3_Title and Content">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6"/>
            <a:ext cx="9022237" cy="1460499"/>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0" y="2055043"/>
            <a:ext cx="7570509" cy="41219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64150D98-C0BB-4346-B8F5-E99F63C1E1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1369242">
            <a:off x="8670397" y="2579139"/>
            <a:ext cx="2574096" cy="4584675"/>
          </a:xfrm>
          <a:prstGeom prst="rect">
            <a:avLst/>
          </a:prstGeom>
        </p:spPr>
      </p:pic>
      <p:pic>
        <p:nvPicPr>
          <p:cNvPr id="9" name="Picture 8">
            <a:extLst>
              <a:ext uri="{FF2B5EF4-FFF2-40B4-BE49-F238E27FC236}">
                <a16:creationId xmlns:a16="http://schemas.microsoft.com/office/drawing/2014/main" id="{4CA20348-E054-F74C-9E9A-1B27D479881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957888">
            <a:off x="10921059" y="243223"/>
            <a:ext cx="1750455" cy="3117704"/>
          </a:xfrm>
          <a:prstGeom prst="rect">
            <a:avLst/>
          </a:prstGeom>
        </p:spPr>
      </p:pic>
    </p:spTree>
    <p:extLst>
      <p:ext uri="{BB962C8B-B14F-4D97-AF65-F5344CB8AC3E}">
        <p14:creationId xmlns:p14="http://schemas.microsoft.com/office/powerpoint/2010/main" val="163552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6"/>
            <a:ext cx="10483392" cy="1751909"/>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4798243" y="2356701"/>
            <a:ext cx="6523349" cy="39215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4127" y="1138760"/>
            <a:ext cx="5250134" cy="7420778"/>
          </a:xfrm>
          <a:prstGeom prst="rect">
            <a:avLst/>
          </a:prstGeom>
        </p:spPr>
      </p:pic>
    </p:spTree>
    <p:extLst>
      <p:ext uri="{BB962C8B-B14F-4D97-AF65-F5344CB8AC3E}">
        <p14:creationId xmlns:p14="http://schemas.microsoft.com/office/powerpoint/2010/main" val="570573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1" y="365126"/>
            <a:ext cx="7140775" cy="1751909"/>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1" y="2371535"/>
            <a:ext cx="8088983" cy="4229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78976" y="-986366"/>
            <a:ext cx="2992111" cy="4229186"/>
          </a:xfrm>
          <a:prstGeom prst="rect">
            <a:avLst/>
          </a:prstGeom>
        </p:spPr>
      </p:pic>
      <p:pic>
        <p:nvPicPr>
          <p:cNvPr id="5" name="Picture 4">
            <a:extLst>
              <a:ext uri="{FF2B5EF4-FFF2-40B4-BE49-F238E27FC236}">
                <a16:creationId xmlns:a16="http://schemas.microsoft.com/office/drawing/2014/main" id="{581FEAE7-8998-644C-B583-3D0AF99E61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823546" y="1715680"/>
            <a:ext cx="4295081" cy="6070862"/>
          </a:xfrm>
          <a:prstGeom prst="rect">
            <a:avLst/>
          </a:prstGeom>
        </p:spPr>
      </p:pic>
    </p:spTree>
    <p:extLst>
      <p:ext uri="{BB962C8B-B14F-4D97-AF65-F5344CB8AC3E}">
        <p14:creationId xmlns:p14="http://schemas.microsoft.com/office/powerpoint/2010/main" val="2075993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6"/>
            <a:ext cx="10423291" cy="1751909"/>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2932386" y="2249385"/>
            <a:ext cx="8329105"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20988429">
            <a:off x="-1760859" y="344785"/>
            <a:ext cx="6558202" cy="9269657"/>
          </a:xfrm>
          <a:prstGeom prst="rect">
            <a:avLst/>
          </a:prstGeom>
        </p:spPr>
      </p:pic>
    </p:spTree>
    <p:extLst>
      <p:ext uri="{BB962C8B-B14F-4D97-AF65-F5344CB8AC3E}">
        <p14:creationId xmlns:p14="http://schemas.microsoft.com/office/powerpoint/2010/main" val="2967174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2" y="365126"/>
            <a:ext cx="6514706" cy="1751909"/>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2" y="2249385"/>
            <a:ext cx="6156488"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482944">
            <a:off x="6885282" y="561729"/>
            <a:ext cx="5796533" cy="6862563"/>
          </a:xfrm>
          <a:prstGeom prst="rect">
            <a:avLst/>
          </a:prstGeom>
        </p:spPr>
      </p:pic>
      <p:sp>
        <p:nvSpPr>
          <p:cNvPr id="5" name="Content Placeholder 2">
            <a:extLst>
              <a:ext uri="{FF2B5EF4-FFF2-40B4-BE49-F238E27FC236}">
                <a16:creationId xmlns:a16="http://schemas.microsoft.com/office/drawing/2014/main" id="{2CBDBFCF-A5D5-2E48-A2F7-C6540309FD66}"/>
              </a:ext>
            </a:extLst>
          </p:cNvPr>
          <p:cNvSpPr>
            <a:spLocks noGrp="1"/>
          </p:cNvSpPr>
          <p:nvPr>
            <p:ph idx="10"/>
          </p:nvPr>
        </p:nvSpPr>
        <p:spPr>
          <a:xfrm>
            <a:off x="7956224" y="1800519"/>
            <a:ext cx="3925082" cy="3120273"/>
          </a:xfrm>
        </p:spPr>
        <p:txBody>
          <a:bodyPr anchor="ctr" anchorCtr="0">
            <a:normAutofit/>
          </a:bodyPr>
          <a:lstStyle>
            <a:lvl1pPr marL="0" indent="0" algn="ctr">
              <a:buNone/>
              <a:defRPr sz="3200" b="1">
                <a:solidFill>
                  <a:schemeClr val="bg1"/>
                </a:solidFill>
              </a:defRPr>
            </a:lvl1pPr>
            <a:lvl2pPr marL="457245" indent="0">
              <a:buNone/>
              <a:defRPr>
                <a:solidFill>
                  <a:schemeClr val="tx1"/>
                </a:solidFill>
              </a:defRPr>
            </a:lvl2pPr>
            <a:lvl3pPr marL="914489" indent="0">
              <a:buNone/>
              <a:defRPr>
                <a:solidFill>
                  <a:schemeClr val="tx1"/>
                </a:solidFill>
              </a:defRPr>
            </a:lvl3pPr>
            <a:lvl4pPr marL="1371734" indent="0">
              <a:buNone/>
              <a:defRPr>
                <a:solidFill>
                  <a:schemeClr val="tx1"/>
                </a:solidFill>
              </a:defRPr>
            </a:lvl4pPr>
            <a:lvl5pPr marL="1828979" indent="0">
              <a:buNone/>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229555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3280-BF4D-4463-AD39-65D619773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EB797C-723D-4975-9DB5-FD8CFA0AC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D8ED3F-A001-49F5-B44E-0325C392C6FA}"/>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5" name="Footer Placeholder 4">
            <a:extLst>
              <a:ext uri="{FF2B5EF4-FFF2-40B4-BE49-F238E27FC236}">
                <a16:creationId xmlns:a16="http://schemas.microsoft.com/office/drawing/2014/main" id="{F4CD5F94-3445-42C9-AFC7-1A91DD55E3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D2F0B5-65B3-473A-A558-3A79060C4694}"/>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4097106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7_Title and Content">
    <p:bg>
      <p:bgPr>
        <a:solidFill>
          <a:srgbClr val="0070C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54EBA-F23E-8A46-A35C-E3F6888ECA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09058" y="1810511"/>
            <a:ext cx="4642333" cy="4590289"/>
          </a:xfrm>
          <a:prstGeom prst="rect">
            <a:avLst/>
          </a:prstGeom>
        </p:spPr>
      </p:pic>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7"/>
            <a:ext cx="10582655" cy="1536826"/>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1" y="2409755"/>
            <a:ext cx="5800343" cy="35795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9906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5_Titl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54EBA-F23E-8A46-A35C-E3F6888ECA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885" y="296392"/>
            <a:ext cx="5885012" cy="8318142"/>
          </a:xfrm>
          <a:prstGeom prst="rect">
            <a:avLst/>
          </a:prstGeom>
        </p:spPr>
      </p:pic>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7"/>
            <a:ext cx="10582655" cy="1536826"/>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5693980" y="2409755"/>
            <a:ext cx="5800343" cy="35795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BEDF129-8C61-674F-ABE6-A88205D6253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65"/>
          <a:stretch/>
        </p:blipFill>
        <p:spPr>
          <a:xfrm>
            <a:off x="1071562" y="2375646"/>
            <a:ext cx="3843337" cy="3382216"/>
          </a:xfrm>
          <a:prstGeom prst="rect">
            <a:avLst/>
          </a:prstGeom>
        </p:spPr>
      </p:pic>
    </p:spTree>
    <p:extLst>
      <p:ext uri="{BB962C8B-B14F-4D97-AF65-F5344CB8AC3E}">
        <p14:creationId xmlns:p14="http://schemas.microsoft.com/office/powerpoint/2010/main" val="3179897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85_Title and Content">
    <p:bg>
      <p:bgPr>
        <a:solidFill>
          <a:srgbClr val="0070C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0868E2-027D-9B4A-98FF-5A76DA7DB1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72225" y="542925"/>
            <a:ext cx="5286375" cy="5867004"/>
          </a:xfrm>
          <a:prstGeom prst="rect">
            <a:avLst/>
          </a:prstGeom>
        </p:spPr>
      </p:pic>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1" y="365126"/>
            <a:ext cx="5082540" cy="19358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1" y="2720340"/>
            <a:ext cx="5082540" cy="3268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37EC4B4-E2BE-3148-8110-F7392CB8A0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789420" y="1042988"/>
            <a:ext cx="4501318" cy="4946332"/>
          </a:xfrm>
          <a:prstGeom prst="rect">
            <a:avLst/>
          </a:prstGeom>
        </p:spPr>
      </p:pic>
    </p:spTree>
    <p:extLst>
      <p:ext uri="{BB962C8B-B14F-4D97-AF65-F5344CB8AC3E}">
        <p14:creationId xmlns:p14="http://schemas.microsoft.com/office/powerpoint/2010/main" val="2943153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81_Title and Content">
    <p:bg>
      <p:bgPr>
        <a:solidFill>
          <a:srgbClr val="0070C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54EBA-F23E-8A46-A35C-E3F6888ECA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5777" y="1963711"/>
            <a:ext cx="3786044" cy="4229528"/>
          </a:xfrm>
          <a:prstGeom prst="rect">
            <a:avLst/>
          </a:prstGeom>
        </p:spPr>
      </p:pic>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7"/>
            <a:ext cx="10582655" cy="1536826"/>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5032713" y="2409755"/>
            <a:ext cx="6390172" cy="357956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D9CF6B44-3555-0944-AF2F-AEF70C9364A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57273" y="2319158"/>
            <a:ext cx="3156542" cy="3579565"/>
          </a:xfrm>
          <a:prstGeom prst="rect">
            <a:avLst/>
          </a:prstGeom>
        </p:spPr>
      </p:pic>
    </p:spTree>
    <p:extLst>
      <p:ext uri="{BB962C8B-B14F-4D97-AF65-F5344CB8AC3E}">
        <p14:creationId xmlns:p14="http://schemas.microsoft.com/office/powerpoint/2010/main" val="1897378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2_Titl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54EBA-F23E-8A46-A35C-E3F6888ECA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97989" y="-1266655"/>
            <a:ext cx="6789273" cy="9596268"/>
          </a:xfrm>
          <a:prstGeom prst="rect">
            <a:avLst/>
          </a:prstGeom>
        </p:spPr>
      </p:pic>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1" y="365126"/>
            <a:ext cx="5082540" cy="1935863"/>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1" y="2720340"/>
            <a:ext cx="5082540" cy="3268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20566650-65DE-C748-8F96-18D0572B935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789420" y="971550"/>
            <a:ext cx="4501318" cy="5017770"/>
          </a:xfrm>
          <a:prstGeom prst="rect">
            <a:avLst/>
          </a:prstGeom>
        </p:spPr>
      </p:pic>
    </p:spTree>
    <p:extLst>
      <p:ext uri="{BB962C8B-B14F-4D97-AF65-F5344CB8AC3E}">
        <p14:creationId xmlns:p14="http://schemas.microsoft.com/office/powerpoint/2010/main" val="1908857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88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7"/>
            <a:ext cx="10582655" cy="1536826"/>
          </a:xfrm>
        </p:spPr>
        <p:txBody>
          <a:bodyPr/>
          <a:lstStyle>
            <a:lvl1pPr>
              <a:defRPr>
                <a:solidFill>
                  <a:srgbClr val="0070C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1" y="2409755"/>
            <a:ext cx="10582653" cy="37350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1459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89_Title and Content">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838200" y="365127"/>
            <a:ext cx="10582655" cy="1536826"/>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838201" y="2409755"/>
            <a:ext cx="10582653" cy="37350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16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B8E4-AD08-4CC3-8C1B-11823FCCC8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4069BC-2956-4989-8E4B-8F75BC066A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A77D3D-6A2A-4392-8C56-B50D0C11BF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70C314-2527-4C7A-B829-94FB93FF8409}"/>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6" name="Footer Placeholder 5">
            <a:extLst>
              <a:ext uri="{FF2B5EF4-FFF2-40B4-BE49-F238E27FC236}">
                <a16:creationId xmlns:a16="http://schemas.microsoft.com/office/drawing/2014/main" id="{84E74906-9A6B-41D2-8E37-C7CF0CE681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7B551A-AB4B-46E1-8621-7F74DAF3C1F1}"/>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82246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10E9-44A7-45B1-9EBB-70C4630417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BF3F24-DD74-4BE7-A7A7-37FB062647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00A66-765B-485C-A8E2-81B4DCF38C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1BF72F-C06E-423D-A6EF-4DCF6A0BE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4D49-D111-4906-AF91-B60888EF41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9EF057-A082-480D-806A-42B4EF0750A3}"/>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8" name="Footer Placeholder 7">
            <a:extLst>
              <a:ext uri="{FF2B5EF4-FFF2-40B4-BE49-F238E27FC236}">
                <a16:creationId xmlns:a16="http://schemas.microsoft.com/office/drawing/2014/main" id="{3BB4E915-53F5-4F31-920E-DA4B757DF96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0A16803-0F17-4F30-B683-4EF58A6C8759}"/>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73062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9515-6CDE-447E-A35D-3C9F0B6BD5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6B4DC0-2E44-4E88-A23E-06ABE833399D}"/>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4" name="Footer Placeholder 3">
            <a:extLst>
              <a:ext uri="{FF2B5EF4-FFF2-40B4-BE49-F238E27FC236}">
                <a16:creationId xmlns:a16="http://schemas.microsoft.com/office/drawing/2014/main" id="{CBD9473C-2CBD-48C6-9412-5B51B5760E4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3392D1D-288D-4C17-894C-F38410260DDF}"/>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412528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DE745-E0C8-4310-AA56-D352AA4EF992}"/>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3" name="Footer Placeholder 2">
            <a:extLst>
              <a:ext uri="{FF2B5EF4-FFF2-40B4-BE49-F238E27FC236}">
                <a16:creationId xmlns:a16="http://schemas.microsoft.com/office/drawing/2014/main" id="{E478D14E-00C8-4CED-A787-600B1205D5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F47D064-BB13-43C5-B0B9-B45E20765C97}"/>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108255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847D-B3D2-452F-8E23-BAED13A8C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8930E3-7CA4-4FDE-9E27-BE6CC0DAAD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45789C-56F1-49CE-8B77-2E678BB35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ECC51-0796-4B9A-A310-D4A14D149215}"/>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6" name="Footer Placeholder 5">
            <a:extLst>
              <a:ext uri="{FF2B5EF4-FFF2-40B4-BE49-F238E27FC236}">
                <a16:creationId xmlns:a16="http://schemas.microsoft.com/office/drawing/2014/main" id="{841E842D-74AF-4336-89B3-9B3AE95D9C7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59197E4-5AEE-4F43-AF0B-1CDEE3BE94D3}"/>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38884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E3B-D175-444F-8DF4-B2DEEE40F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500D0C-26D7-43F7-878A-E5222E8CD6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B3541E4-29B2-41E4-A0A1-0D548D48C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F0F2D-792E-4DA9-9852-ABEEFAE85C5A}"/>
              </a:ext>
            </a:extLst>
          </p:cNvPr>
          <p:cNvSpPr>
            <a:spLocks noGrp="1"/>
          </p:cNvSpPr>
          <p:nvPr>
            <p:ph type="dt" sz="half" idx="10"/>
          </p:nvPr>
        </p:nvSpPr>
        <p:spPr/>
        <p:txBody>
          <a:bodyPr/>
          <a:lstStyle/>
          <a:p>
            <a:fld id="{E26936EF-2C0E-4AD7-8852-F7FB851F5BDD}" type="datetimeFigureOut">
              <a:rPr lang="en-GB" smtClean="0"/>
              <a:t>28/02/2022</a:t>
            </a:fld>
            <a:endParaRPr lang="en-GB" dirty="0"/>
          </a:p>
        </p:txBody>
      </p:sp>
      <p:sp>
        <p:nvSpPr>
          <p:cNvPr id="6" name="Footer Placeholder 5">
            <a:extLst>
              <a:ext uri="{FF2B5EF4-FFF2-40B4-BE49-F238E27FC236}">
                <a16:creationId xmlns:a16="http://schemas.microsoft.com/office/drawing/2014/main" id="{54FD32FB-D535-47D1-B4AD-466C43ACD8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DA340C0-F8D4-41C9-83BF-34DA50DF0DD7}"/>
              </a:ext>
            </a:extLst>
          </p:cNvPr>
          <p:cNvSpPr>
            <a:spLocks noGrp="1"/>
          </p:cNvSpPr>
          <p:nvPr>
            <p:ph type="sldNum" sz="quarter" idx="12"/>
          </p:nvPr>
        </p:nvSpPr>
        <p:spPr/>
        <p:txBody>
          <a:bodyPr/>
          <a:lstStyle/>
          <a:p>
            <a:fld id="{50DFF271-080B-424F-8505-FF39C235A51C}" type="slidenum">
              <a:rPr lang="en-GB" smtClean="0"/>
              <a:t>‹#›</a:t>
            </a:fld>
            <a:endParaRPr lang="en-GB" dirty="0"/>
          </a:p>
        </p:txBody>
      </p:sp>
    </p:spTree>
    <p:extLst>
      <p:ext uri="{BB962C8B-B14F-4D97-AF65-F5344CB8AC3E}">
        <p14:creationId xmlns:p14="http://schemas.microsoft.com/office/powerpoint/2010/main" val="210600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913198-AEAA-4822-840C-85C1B5938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3B4A1C-89D6-4E1C-8980-C6A11B900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E6E13B-EA8C-45CE-8629-77AAEE9D1A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936EF-2C0E-4AD7-8852-F7FB851F5BDD}" type="datetimeFigureOut">
              <a:rPr lang="en-GB" smtClean="0"/>
              <a:t>28/02/2022</a:t>
            </a:fld>
            <a:endParaRPr lang="en-GB" dirty="0"/>
          </a:p>
        </p:txBody>
      </p:sp>
      <p:sp>
        <p:nvSpPr>
          <p:cNvPr id="5" name="Footer Placeholder 4">
            <a:extLst>
              <a:ext uri="{FF2B5EF4-FFF2-40B4-BE49-F238E27FC236}">
                <a16:creationId xmlns:a16="http://schemas.microsoft.com/office/drawing/2014/main" id="{B0429384-7645-4394-A9AE-704FD600B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1547EA9-5939-4F0E-A97B-8DF0BB350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DFF271-080B-424F-8505-FF39C235A51C}" type="slidenum">
              <a:rPr lang="en-GB" smtClean="0"/>
              <a:t>‹#›</a:t>
            </a:fld>
            <a:endParaRPr lang="en-GB" dirty="0"/>
          </a:p>
        </p:txBody>
      </p:sp>
    </p:spTree>
    <p:extLst>
      <p:ext uri="{BB962C8B-B14F-4D97-AF65-F5344CB8AC3E}">
        <p14:creationId xmlns:p14="http://schemas.microsoft.com/office/powerpoint/2010/main" val="183654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C70D70-5F2F-124E-9933-C921F6722E6C}"/>
              </a:ext>
            </a:extLst>
          </p:cNvPr>
          <p:cNvSpPr>
            <a:spLocks noGrp="1"/>
          </p:cNvSpPr>
          <p:nvPr>
            <p:ph type="title"/>
          </p:nvPr>
        </p:nvSpPr>
        <p:spPr>
          <a:xfrm>
            <a:off x="838200" y="365126"/>
            <a:ext cx="1051560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85F4E76-C66A-1440-B1FB-FFB3C87BF531}"/>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AE0A09-CA6C-D340-B178-71EC6DCA9E71}"/>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FDB51D10-77B0-B04D-99CA-1EE164FB2AD5}" type="datetimeFigureOut">
              <a:rPr lang="en-US" smtClean="0"/>
              <a:pPr/>
              <a:t>2/28/2022</a:t>
            </a:fld>
            <a:endParaRPr lang="en-US" dirty="0"/>
          </a:p>
        </p:txBody>
      </p:sp>
      <p:sp>
        <p:nvSpPr>
          <p:cNvPr id="5" name="Footer Placeholder 4">
            <a:extLst>
              <a:ext uri="{FF2B5EF4-FFF2-40B4-BE49-F238E27FC236}">
                <a16:creationId xmlns:a16="http://schemas.microsoft.com/office/drawing/2014/main" id="{D6102C05-9247-5B41-BD98-CD7DD174758A}"/>
              </a:ext>
            </a:extLst>
          </p:cNvPr>
          <p:cNvSpPr>
            <a:spLocks noGrp="1"/>
          </p:cNvSpPr>
          <p:nvPr>
            <p:ph type="ftr" sz="quarter" idx="3"/>
          </p:nvPr>
        </p:nvSpPr>
        <p:spPr>
          <a:xfrm>
            <a:off x="4038601" y="6356350"/>
            <a:ext cx="4114799"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BA271B5-4487-1D44-9533-2070CF372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0C19224A-7E7F-2149-ACA5-8CD80F0B66D6}" type="slidenum">
              <a:rPr lang="en-US" smtClean="0"/>
              <a:pPr/>
              <a:t>‹#›</a:t>
            </a:fld>
            <a:endParaRPr lang="en-US" dirty="0"/>
          </a:p>
        </p:txBody>
      </p:sp>
    </p:spTree>
    <p:extLst>
      <p:ext uri="{BB962C8B-B14F-4D97-AF65-F5344CB8AC3E}">
        <p14:creationId xmlns:p14="http://schemas.microsoft.com/office/powerpoint/2010/main" val="2388834357"/>
      </p:ext>
    </p:extLst>
  </p:cSld>
  <p:clrMap bg1="lt1" tx1="dk1" bg2="lt2" tx2="dk2" accent1="accent1" accent2="accent2" accent3="accent3" accent4="accent4" accent5="accent5" accent6="accent6" hlink="hlink" folHlink="folHlink"/>
  <p:sldLayoutIdLst>
    <p:sldLayoutId id="2147483710" r:id="rId1"/>
    <p:sldLayoutId id="2147483815" r:id="rId2"/>
    <p:sldLayoutId id="2147483754" r:id="rId3"/>
  </p:sldLayoutIdLst>
  <p:txStyles>
    <p:titleStyle>
      <a:lvl1pPr algn="l" defTabSz="914488"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22" indent="-228622" algn="l" defTabSz="914488"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67" indent="-228622" algn="l" defTabSz="914488"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111" indent="-228622" algn="l" defTabSz="914488"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356" indent="-228622" algn="l" defTabSz="914488"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601" indent="-228622" algn="l" defTabSz="914488"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C70D70-5F2F-124E-9933-C921F6722E6C}"/>
              </a:ext>
            </a:extLst>
          </p:cNvPr>
          <p:cNvSpPr>
            <a:spLocks noGrp="1"/>
          </p:cNvSpPr>
          <p:nvPr>
            <p:ph type="title"/>
          </p:nvPr>
        </p:nvSpPr>
        <p:spPr>
          <a:xfrm>
            <a:off x="838200" y="365126"/>
            <a:ext cx="1051560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85F4E76-C66A-1440-B1FB-FFB3C87BF531}"/>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AE0A09-CA6C-D340-B178-71EC6DCA9E71}"/>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FDB51D10-77B0-B04D-99CA-1EE164FB2AD5}" type="datetimeFigureOut">
              <a:rPr lang="en-US" smtClean="0"/>
              <a:pPr/>
              <a:t>2/28/2022</a:t>
            </a:fld>
            <a:endParaRPr lang="en-US" dirty="0"/>
          </a:p>
        </p:txBody>
      </p:sp>
      <p:sp>
        <p:nvSpPr>
          <p:cNvPr id="5" name="Footer Placeholder 4">
            <a:extLst>
              <a:ext uri="{FF2B5EF4-FFF2-40B4-BE49-F238E27FC236}">
                <a16:creationId xmlns:a16="http://schemas.microsoft.com/office/drawing/2014/main" id="{D6102C05-9247-5B41-BD98-CD7DD174758A}"/>
              </a:ext>
            </a:extLst>
          </p:cNvPr>
          <p:cNvSpPr>
            <a:spLocks noGrp="1"/>
          </p:cNvSpPr>
          <p:nvPr>
            <p:ph type="ftr" sz="quarter" idx="3"/>
          </p:nvPr>
        </p:nvSpPr>
        <p:spPr>
          <a:xfrm>
            <a:off x="4038601" y="6356350"/>
            <a:ext cx="4114799"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BA271B5-4487-1D44-9533-2070CF372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0C19224A-7E7F-2149-ACA5-8CD80F0B66D6}" type="slidenum">
              <a:rPr lang="en-US" smtClean="0"/>
              <a:pPr/>
              <a:t>‹#›</a:t>
            </a:fld>
            <a:endParaRPr lang="en-US" dirty="0"/>
          </a:p>
        </p:txBody>
      </p:sp>
    </p:spTree>
    <p:extLst>
      <p:ext uri="{BB962C8B-B14F-4D97-AF65-F5344CB8AC3E}">
        <p14:creationId xmlns:p14="http://schemas.microsoft.com/office/powerpoint/2010/main" val="253715215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Lst>
  <p:txStyles>
    <p:titleStyle>
      <a:lvl1pPr algn="l" defTabSz="914488" rtl="0" eaLnBrk="1" latinLnBrk="0" hangingPunct="1">
        <a:lnSpc>
          <a:spcPct val="90000"/>
        </a:lnSpc>
        <a:spcBef>
          <a:spcPct val="0"/>
        </a:spcBef>
        <a:buNone/>
        <a:defRPr sz="4400" b="1" i="0" kern="1200">
          <a:solidFill>
            <a:schemeClr val="bg1"/>
          </a:solidFill>
          <a:latin typeface="Arial" panose="020B0604020202020204" pitchFamily="34" charset="0"/>
          <a:ea typeface="+mj-ea"/>
          <a:cs typeface="Arial" panose="020B0604020202020204" pitchFamily="34" charset="0"/>
        </a:defRPr>
      </a:lvl1pPr>
    </p:titleStyle>
    <p:bodyStyle>
      <a:lvl1pPr marL="228622" indent="-228622" algn="l" defTabSz="914488"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67" indent="-228622" algn="l" defTabSz="914488"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111" indent="-228622" algn="l" defTabSz="914488"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356" indent="-228622" algn="l" defTabSz="914488"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601" indent="-228622" algn="l" defTabSz="914488"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1.jpe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4.xml"/><Relationship Id="rId7" Type="http://schemas.openxmlformats.org/officeDocument/2006/relationships/image" Target="../media/image35.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06E50F-B0D3-4014-93B4-BFD4E188ADE8}"/>
              </a:ext>
            </a:extLst>
          </p:cNvPr>
          <p:cNvSpPr txBox="1"/>
          <p:nvPr/>
        </p:nvSpPr>
        <p:spPr>
          <a:xfrm>
            <a:off x="4795316" y="2880086"/>
            <a:ext cx="6818166" cy="3135965"/>
          </a:xfrm>
          <a:prstGeom prst="rect">
            <a:avLst/>
          </a:prstGeom>
        </p:spPr>
        <p:txBody>
          <a:bodyPr vert="horz" lIns="91440" tIns="45720" rIns="91440" bIns="45720" rtlCol="0" anchor="ctr">
            <a:normAutofit fontScale="70000" lnSpcReduction="20000"/>
          </a:bodyPr>
          <a:lstStyle/>
          <a:p>
            <a:pPr algn="ctr">
              <a:lnSpc>
                <a:spcPct val="90000"/>
              </a:lnSpc>
              <a:spcBef>
                <a:spcPct val="0"/>
              </a:spcBef>
              <a:spcAft>
                <a:spcPts val="600"/>
              </a:spcAft>
            </a:pPr>
            <a:r>
              <a:rPr lang="en-US" sz="8500" b="1">
                <a:solidFill>
                  <a:srgbClr val="0070C0"/>
                </a:solidFill>
                <a:latin typeface="+mj-lt"/>
                <a:ea typeface="+mj-ea"/>
                <a:cs typeface="+mj-cs"/>
              </a:rPr>
              <a:t>Maslow Foundation Governance </a:t>
            </a:r>
            <a:r>
              <a:rPr lang="en-US" sz="8500" b="1" dirty="0">
                <a:solidFill>
                  <a:srgbClr val="0070C0"/>
                </a:solidFill>
                <a:latin typeface="+mj-lt"/>
                <a:ea typeface="+mj-ea"/>
                <a:cs typeface="+mj-cs"/>
              </a:rPr>
              <a:t>and Assurance</a:t>
            </a:r>
          </a:p>
          <a:p>
            <a:pPr algn="ctr">
              <a:lnSpc>
                <a:spcPct val="90000"/>
              </a:lnSpc>
              <a:spcBef>
                <a:spcPct val="0"/>
              </a:spcBef>
              <a:spcAft>
                <a:spcPts val="600"/>
              </a:spcAft>
            </a:pPr>
            <a:endParaRPr lang="en-US" sz="4000" b="1" dirty="0">
              <a:solidFill>
                <a:srgbClr val="0070C0"/>
              </a:solidFill>
              <a:latin typeface="+mj-lt"/>
              <a:ea typeface="+mj-ea"/>
              <a:cs typeface="+mj-cs"/>
            </a:endParaRPr>
          </a:p>
          <a:p>
            <a:pPr algn="ctr">
              <a:lnSpc>
                <a:spcPct val="90000"/>
              </a:lnSpc>
              <a:spcBef>
                <a:spcPct val="0"/>
              </a:spcBef>
              <a:spcAft>
                <a:spcPts val="600"/>
              </a:spcAft>
            </a:pPr>
            <a:endParaRPr lang="en-US" sz="4000" b="1" dirty="0">
              <a:latin typeface="+mj-lt"/>
              <a:ea typeface="+mj-ea"/>
              <a:cs typeface="+mj-cs"/>
            </a:endParaRPr>
          </a:p>
          <a:p>
            <a:pPr algn="ctr">
              <a:lnSpc>
                <a:spcPct val="90000"/>
              </a:lnSpc>
              <a:spcBef>
                <a:spcPct val="0"/>
              </a:spcBef>
              <a:spcAft>
                <a:spcPts val="600"/>
              </a:spcAft>
            </a:pPr>
            <a:r>
              <a:rPr lang="en-US" sz="4000" b="1" dirty="0">
                <a:latin typeface="+mj-lt"/>
                <a:ea typeface="+mj-ea"/>
                <a:cs typeface="+mj-cs"/>
              </a:rPr>
              <a:t>By James Westwood CEO</a:t>
            </a:r>
          </a:p>
        </p:txBody>
      </p:sp>
      <p:pic>
        <p:nvPicPr>
          <p:cNvPr id="5" name="Picture 4">
            <a:extLst>
              <a:ext uri="{FF2B5EF4-FFF2-40B4-BE49-F238E27FC236}">
                <a16:creationId xmlns:a16="http://schemas.microsoft.com/office/drawing/2014/main" id="{A99BC5EB-9259-4655-8D81-A5B1D3A657E6}"/>
              </a:ext>
            </a:extLst>
          </p:cNvPr>
          <p:cNvPicPr>
            <a:picLocks noChangeAspect="1"/>
          </p:cNvPicPr>
          <p:nvPr/>
        </p:nvPicPr>
        <p:blipFill>
          <a:blip r:embed="rId2"/>
          <a:stretch>
            <a:fillRect/>
          </a:stretch>
        </p:blipFill>
        <p:spPr>
          <a:xfrm>
            <a:off x="356495" y="582781"/>
            <a:ext cx="4631862" cy="5433270"/>
          </a:xfrm>
          <a:prstGeom prst="rect">
            <a:avLst/>
          </a:prstGeom>
        </p:spPr>
      </p:pic>
      <p:pic>
        <p:nvPicPr>
          <p:cNvPr id="1026" name="Picture 11">
            <a:extLst>
              <a:ext uri="{FF2B5EF4-FFF2-40B4-BE49-F238E27FC236}">
                <a16:creationId xmlns:a16="http://schemas.microsoft.com/office/drawing/2014/main" id="{62CD4263-EA35-4D38-914C-E5FD56E84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58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EA776F3-399A-4759-914F-B705E2F3F51F}"/>
              </a:ext>
            </a:extLst>
          </p:cNvPr>
          <p:cNvSpPr>
            <a:spLocks noGrp="1"/>
          </p:cNvSpPr>
          <p:nvPr>
            <p:ph type="title"/>
          </p:nvPr>
        </p:nvSpPr>
        <p:spPr>
          <a:xfrm>
            <a:off x="437565" y="208440"/>
            <a:ext cx="11062007" cy="1342064"/>
          </a:xfrm>
        </p:spPr>
        <p:txBody>
          <a:bodyPr/>
          <a:lstStyle/>
          <a:p>
            <a:r>
              <a:rPr lang="en-GB" sz="4000" dirty="0">
                <a:latin typeface="Calibri Light" panose="020F0302020204030204" pitchFamily="34" charset="0"/>
                <a:cs typeface="Calibri Light" panose="020F0302020204030204" pitchFamily="34" charset="0"/>
              </a:rPr>
              <a:t>The Board Assurance Framework</a:t>
            </a:r>
            <a:br>
              <a:rPr lang="en-GB" dirty="0">
                <a:latin typeface="Calibri Light" panose="020F0302020204030204" pitchFamily="34" charset="0"/>
                <a:cs typeface="Calibri Light" panose="020F0302020204030204" pitchFamily="34" charset="0"/>
              </a:rPr>
            </a:br>
            <a:r>
              <a:rPr lang="en-GB" sz="3600" dirty="0">
                <a:latin typeface="Calibri Light" panose="020F0302020204030204" pitchFamily="34" charset="0"/>
                <a:cs typeface="Calibri Light" panose="020F0302020204030204" pitchFamily="34" charset="0"/>
              </a:rPr>
              <a:t>How the Board has oversight of assurance</a:t>
            </a:r>
            <a:endParaRPr lang="en-GB" sz="6000" dirty="0">
              <a:latin typeface="Calibri Light" panose="020F0302020204030204" pitchFamily="34" charset="0"/>
              <a:cs typeface="Calibri Light" panose="020F0302020204030204" pitchFamily="34" charset="0"/>
            </a:endParaRPr>
          </a:p>
        </p:txBody>
      </p:sp>
      <p:pic>
        <p:nvPicPr>
          <p:cNvPr id="19" name="Picture 18">
            <a:extLst>
              <a:ext uri="{FF2B5EF4-FFF2-40B4-BE49-F238E27FC236}">
                <a16:creationId xmlns:a16="http://schemas.microsoft.com/office/drawing/2014/main" id="{006C17AF-025E-45F0-8C27-39EE8E45CC95}"/>
              </a:ext>
            </a:extLst>
          </p:cNvPr>
          <p:cNvPicPr>
            <a:picLocks noChangeAspect="1"/>
          </p:cNvPicPr>
          <p:nvPr/>
        </p:nvPicPr>
        <p:blipFill>
          <a:blip r:embed="rId2"/>
          <a:stretch>
            <a:fillRect/>
          </a:stretch>
        </p:blipFill>
        <p:spPr>
          <a:xfrm>
            <a:off x="9654837" y="0"/>
            <a:ext cx="2426375" cy="2169005"/>
          </a:xfrm>
          <a:prstGeom prst="rect">
            <a:avLst/>
          </a:prstGeom>
        </p:spPr>
      </p:pic>
      <p:sp>
        <p:nvSpPr>
          <p:cNvPr id="25" name="Content Placeholder 2">
            <a:extLst>
              <a:ext uri="{FF2B5EF4-FFF2-40B4-BE49-F238E27FC236}">
                <a16:creationId xmlns:a16="http://schemas.microsoft.com/office/drawing/2014/main" id="{6A7B335F-7650-416D-9BDC-C00DD12E9E0F}"/>
              </a:ext>
            </a:extLst>
          </p:cNvPr>
          <p:cNvSpPr>
            <a:spLocks noGrp="1"/>
          </p:cNvSpPr>
          <p:nvPr>
            <p:ph idx="1"/>
          </p:nvPr>
        </p:nvSpPr>
        <p:spPr>
          <a:xfrm>
            <a:off x="542925" y="1758944"/>
            <a:ext cx="10515600" cy="4729240"/>
          </a:xfrm>
        </p:spPr>
        <p:txBody>
          <a:bodyPr/>
          <a:lstStyle/>
          <a:p>
            <a:r>
              <a:rPr lang="en-GB" sz="2400" dirty="0"/>
              <a:t>Referred to as ‘the BAF’</a:t>
            </a:r>
          </a:p>
          <a:p>
            <a:r>
              <a:rPr lang="en-GB" sz="2400" dirty="0"/>
              <a:t>The BAF documents an organisation’s key risks to the strategic objectives of an organisation</a:t>
            </a:r>
          </a:p>
          <a:p>
            <a:r>
              <a:rPr lang="en-GB" sz="2400" dirty="0"/>
              <a:t>The BAF is in place to give confidence to the Trustee Board that it is providing effective strategic leadership and oversight.</a:t>
            </a:r>
          </a:p>
          <a:p>
            <a:r>
              <a:rPr lang="en-GB" sz="2400" dirty="0"/>
              <a:t>Each risk on the BAF is owned by a Maslow Director who is responsible for updating the risk at least quarterly.</a:t>
            </a:r>
          </a:p>
          <a:p>
            <a:r>
              <a:rPr lang="en-GB" sz="2400" dirty="0"/>
              <a:t>The Board delegates scrutiny of the BAF risks to its focus groups and these groups report back to the Board on the effectiveness of the controls</a:t>
            </a:r>
          </a:p>
        </p:txBody>
      </p:sp>
      <p:sp>
        <p:nvSpPr>
          <p:cNvPr id="26" name="Freeform 5">
            <a:extLst>
              <a:ext uri="{FF2B5EF4-FFF2-40B4-BE49-F238E27FC236}">
                <a16:creationId xmlns:a16="http://schemas.microsoft.com/office/drawing/2014/main" id="{D784D359-F9DA-4DF5-9528-A5A908A4F270}"/>
              </a:ext>
            </a:extLst>
          </p:cNvPr>
          <p:cNvSpPr/>
          <p:nvPr/>
        </p:nvSpPr>
        <p:spPr>
          <a:xfrm>
            <a:off x="542925" y="5580352"/>
            <a:ext cx="2621329" cy="746468"/>
          </a:xfrm>
          <a:custGeom>
            <a:avLst/>
            <a:gdLst>
              <a:gd name="connsiteX0" fmla="*/ 0 w 832036"/>
              <a:gd name="connsiteY0" fmla="*/ 83204 h 1562527"/>
              <a:gd name="connsiteX1" fmla="*/ 83204 w 832036"/>
              <a:gd name="connsiteY1" fmla="*/ 0 h 1562527"/>
              <a:gd name="connsiteX2" fmla="*/ 748832 w 832036"/>
              <a:gd name="connsiteY2" fmla="*/ 0 h 1562527"/>
              <a:gd name="connsiteX3" fmla="*/ 832036 w 832036"/>
              <a:gd name="connsiteY3" fmla="*/ 83204 h 1562527"/>
              <a:gd name="connsiteX4" fmla="*/ 832036 w 832036"/>
              <a:gd name="connsiteY4" fmla="*/ 1479323 h 1562527"/>
              <a:gd name="connsiteX5" fmla="*/ 748832 w 832036"/>
              <a:gd name="connsiteY5" fmla="*/ 1562527 h 1562527"/>
              <a:gd name="connsiteX6" fmla="*/ 83204 w 832036"/>
              <a:gd name="connsiteY6" fmla="*/ 1562527 h 1562527"/>
              <a:gd name="connsiteX7" fmla="*/ 0 w 832036"/>
              <a:gd name="connsiteY7" fmla="*/ 1479323 h 1562527"/>
              <a:gd name="connsiteX8" fmla="*/ 0 w 832036"/>
              <a:gd name="connsiteY8" fmla="*/ 83204 h 15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1562527">
                <a:moveTo>
                  <a:pt x="0" y="83204"/>
                </a:moveTo>
                <a:cubicBezTo>
                  <a:pt x="0" y="37252"/>
                  <a:pt x="37252" y="0"/>
                  <a:pt x="83204" y="0"/>
                </a:cubicBezTo>
                <a:lnTo>
                  <a:pt x="748832" y="0"/>
                </a:lnTo>
                <a:cubicBezTo>
                  <a:pt x="794784" y="0"/>
                  <a:pt x="832036" y="37252"/>
                  <a:pt x="832036" y="83204"/>
                </a:cubicBezTo>
                <a:lnTo>
                  <a:pt x="832036" y="1479323"/>
                </a:lnTo>
                <a:cubicBezTo>
                  <a:pt x="832036" y="1525275"/>
                  <a:pt x="794784" y="1562527"/>
                  <a:pt x="748832" y="1562527"/>
                </a:cubicBezTo>
                <a:lnTo>
                  <a:pt x="83204" y="1562527"/>
                </a:lnTo>
                <a:cubicBezTo>
                  <a:pt x="37252" y="1562527"/>
                  <a:pt x="0" y="1525275"/>
                  <a:pt x="0" y="1479323"/>
                </a:cubicBezTo>
                <a:lnTo>
                  <a:pt x="0" y="8320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6280" tIns="66280" rIns="66280" bIns="66280" numCol="1" spcCol="1270" anchor="ctr" anchorCtr="0">
            <a:noAutofit/>
          </a:bodyPr>
          <a:lstStyle/>
          <a:p>
            <a:pPr lvl="0" algn="ctr" defTabSz="48895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Audit </a:t>
            </a:r>
            <a:r>
              <a:rPr lang="en-GB" sz="1600" dirty="0">
                <a:latin typeface="Calibri" panose="020F0502020204030204" pitchFamily="34" charset="0"/>
                <a:cs typeface="Calibri" panose="020F0502020204030204" pitchFamily="34" charset="0"/>
              </a:rPr>
              <a:t>Group</a:t>
            </a:r>
            <a:endParaRPr lang="en-GB" sz="1600" kern="1200" dirty="0">
              <a:latin typeface="Calibri" panose="020F0502020204030204" pitchFamily="34" charset="0"/>
              <a:cs typeface="Calibri" panose="020F0502020204030204" pitchFamily="34" charset="0"/>
            </a:endParaRPr>
          </a:p>
        </p:txBody>
      </p:sp>
      <p:sp>
        <p:nvSpPr>
          <p:cNvPr id="27" name="Freeform 7">
            <a:extLst>
              <a:ext uri="{FF2B5EF4-FFF2-40B4-BE49-F238E27FC236}">
                <a16:creationId xmlns:a16="http://schemas.microsoft.com/office/drawing/2014/main" id="{F7795358-3F22-4B7C-B843-1A19A49C5D65}"/>
              </a:ext>
            </a:extLst>
          </p:cNvPr>
          <p:cNvSpPr/>
          <p:nvPr/>
        </p:nvSpPr>
        <p:spPr>
          <a:xfrm>
            <a:off x="3352026" y="5580352"/>
            <a:ext cx="2621329" cy="746468"/>
          </a:xfrm>
          <a:custGeom>
            <a:avLst/>
            <a:gdLst>
              <a:gd name="connsiteX0" fmla="*/ 0 w 832036"/>
              <a:gd name="connsiteY0" fmla="*/ 83204 h 1562527"/>
              <a:gd name="connsiteX1" fmla="*/ 83204 w 832036"/>
              <a:gd name="connsiteY1" fmla="*/ 0 h 1562527"/>
              <a:gd name="connsiteX2" fmla="*/ 748832 w 832036"/>
              <a:gd name="connsiteY2" fmla="*/ 0 h 1562527"/>
              <a:gd name="connsiteX3" fmla="*/ 832036 w 832036"/>
              <a:gd name="connsiteY3" fmla="*/ 83204 h 1562527"/>
              <a:gd name="connsiteX4" fmla="*/ 832036 w 832036"/>
              <a:gd name="connsiteY4" fmla="*/ 1479323 h 1562527"/>
              <a:gd name="connsiteX5" fmla="*/ 748832 w 832036"/>
              <a:gd name="connsiteY5" fmla="*/ 1562527 h 1562527"/>
              <a:gd name="connsiteX6" fmla="*/ 83204 w 832036"/>
              <a:gd name="connsiteY6" fmla="*/ 1562527 h 1562527"/>
              <a:gd name="connsiteX7" fmla="*/ 0 w 832036"/>
              <a:gd name="connsiteY7" fmla="*/ 1479323 h 1562527"/>
              <a:gd name="connsiteX8" fmla="*/ 0 w 832036"/>
              <a:gd name="connsiteY8" fmla="*/ 83204 h 15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1562527">
                <a:moveTo>
                  <a:pt x="0" y="83204"/>
                </a:moveTo>
                <a:cubicBezTo>
                  <a:pt x="0" y="37252"/>
                  <a:pt x="37252" y="0"/>
                  <a:pt x="83204" y="0"/>
                </a:cubicBezTo>
                <a:lnTo>
                  <a:pt x="748832" y="0"/>
                </a:lnTo>
                <a:cubicBezTo>
                  <a:pt x="794784" y="0"/>
                  <a:pt x="832036" y="37252"/>
                  <a:pt x="832036" y="83204"/>
                </a:cubicBezTo>
                <a:lnTo>
                  <a:pt x="832036" y="1479323"/>
                </a:lnTo>
                <a:cubicBezTo>
                  <a:pt x="832036" y="1525275"/>
                  <a:pt x="794784" y="1562527"/>
                  <a:pt x="748832" y="1562527"/>
                </a:cubicBezTo>
                <a:lnTo>
                  <a:pt x="83204" y="1562527"/>
                </a:lnTo>
                <a:cubicBezTo>
                  <a:pt x="37252" y="1562527"/>
                  <a:pt x="0" y="1525275"/>
                  <a:pt x="0" y="1479323"/>
                </a:cubicBezTo>
                <a:lnTo>
                  <a:pt x="0" y="83204"/>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6280" tIns="66280" rIns="66280" bIns="66280" numCol="1" spcCol="1270" anchor="ctr" anchorCtr="0">
            <a:noAutofit/>
          </a:bodyPr>
          <a:lstStyle/>
          <a:p>
            <a:pPr lvl="0" algn="ctr" defTabSz="48895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Finance and Investment </a:t>
            </a:r>
            <a:r>
              <a:rPr lang="en-GB" sz="1600" dirty="0">
                <a:latin typeface="Calibri" panose="020F0502020204030204" pitchFamily="34" charset="0"/>
                <a:cs typeface="Calibri" panose="020F0502020204030204" pitchFamily="34" charset="0"/>
              </a:rPr>
              <a:t>Group</a:t>
            </a:r>
            <a:endParaRPr lang="en-GB" sz="1600" kern="1200" dirty="0">
              <a:latin typeface="Calibri" panose="020F0502020204030204" pitchFamily="34" charset="0"/>
              <a:cs typeface="Calibri" panose="020F0502020204030204" pitchFamily="34" charset="0"/>
            </a:endParaRPr>
          </a:p>
        </p:txBody>
      </p:sp>
      <p:sp>
        <p:nvSpPr>
          <p:cNvPr id="28" name="Freeform 9">
            <a:extLst>
              <a:ext uri="{FF2B5EF4-FFF2-40B4-BE49-F238E27FC236}">
                <a16:creationId xmlns:a16="http://schemas.microsoft.com/office/drawing/2014/main" id="{59A6E222-1B47-49E2-8371-517F9339976D}"/>
              </a:ext>
            </a:extLst>
          </p:cNvPr>
          <p:cNvSpPr/>
          <p:nvPr/>
        </p:nvSpPr>
        <p:spPr>
          <a:xfrm>
            <a:off x="6218647" y="5580352"/>
            <a:ext cx="2621329" cy="746468"/>
          </a:xfrm>
          <a:custGeom>
            <a:avLst/>
            <a:gdLst>
              <a:gd name="connsiteX0" fmla="*/ 0 w 832036"/>
              <a:gd name="connsiteY0" fmla="*/ 83204 h 1562527"/>
              <a:gd name="connsiteX1" fmla="*/ 83204 w 832036"/>
              <a:gd name="connsiteY1" fmla="*/ 0 h 1562527"/>
              <a:gd name="connsiteX2" fmla="*/ 748832 w 832036"/>
              <a:gd name="connsiteY2" fmla="*/ 0 h 1562527"/>
              <a:gd name="connsiteX3" fmla="*/ 832036 w 832036"/>
              <a:gd name="connsiteY3" fmla="*/ 83204 h 1562527"/>
              <a:gd name="connsiteX4" fmla="*/ 832036 w 832036"/>
              <a:gd name="connsiteY4" fmla="*/ 1479323 h 1562527"/>
              <a:gd name="connsiteX5" fmla="*/ 748832 w 832036"/>
              <a:gd name="connsiteY5" fmla="*/ 1562527 h 1562527"/>
              <a:gd name="connsiteX6" fmla="*/ 83204 w 832036"/>
              <a:gd name="connsiteY6" fmla="*/ 1562527 h 1562527"/>
              <a:gd name="connsiteX7" fmla="*/ 0 w 832036"/>
              <a:gd name="connsiteY7" fmla="*/ 1479323 h 1562527"/>
              <a:gd name="connsiteX8" fmla="*/ 0 w 832036"/>
              <a:gd name="connsiteY8" fmla="*/ 83204 h 15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1562527">
                <a:moveTo>
                  <a:pt x="0" y="83204"/>
                </a:moveTo>
                <a:cubicBezTo>
                  <a:pt x="0" y="37252"/>
                  <a:pt x="37252" y="0"/>
                  <a:pt x="83204" y="0"/>
                </a:cubicBezTo>
                <a:lnTo>
                  <a:pt x="748832" y="0"/>
                </a:lnTo>
                <a:cubicBezTo>
                  <a:pt x="794784" y="0"/>
                  <a:pt x="832036" y="37252"/>
                  <a:pt x="832036" y="83204"/>
                </a:cubicBezTo>
                <a:lnTo>
                  <a:pt x="832036" y="1479323"/>
                </a:lnTo>
                <a:cubicBezTo>
                  <a:pt x="832036" y="1525275"/>
                  <a:pt x="794784" y="1562527"/>
                  <a:pt x="748832" y="1562527"/>
                </a:cubicBezTo>
                <a:lnTo>
                  <a:pt x="83204" y="1562527"/>
                </a:lnTo>
                <a:cubicBezTo>
                  <a:pt x="37252" y="1562527"/>
                  <a:pt x="0" y="1525275"/>
                  <a:pt x="0" y="1479323"/>
                </a:cubicBezTo>
                <a:lnTo>
                  <a:pt x="0" y="83204"/>
                </a:lnTo>
                <a:close/>
              </a:path>
            </a:pathLst>
          </a:cu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6280" tIns="66280" rIns="66280" bIns="66280" numCol="1" spcCol="1270" anchor="ctr" anchorCtr="0">
            <a:noAutofit/>
          </a:bodyPr>
          <a:lstStyle/>
          <a:p>
            <a:pPr lvl="0" algn="ctr" defTabSz="48895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People and Education Assurance </a:t>
            </a:r>
            <a:r>
              <a:rPr lang="en-GB" sz="1600" dirty="0">
                <a:latin typeface="Calibri" panose="020F0502020204030204" pitchFamily="34" charset="0"/>
                <a:cs typeface="Calibri" panose="020F0502020204030204" pitchFamily="34" charset="0"/>
              </a:rPr>
              <a:t>Group</a:t>
            </a:r>
            <a:endParaRPr lang="en-GB" sz="1600" kern="1200" dirty="0">
              <a:latin typeface="Calibri" panose="020F0502020204030204" pitchFamily="34" charset="0"/>
              <a:cs typeface="Calibri" panose="020F0502020204030204" pitchFamily="34" charset="0"/>
            </a:endParaRPr>
          </a:p>
        </p:txBody>
      </p:sp>
      <p:sp>
        <p:nvSpPr>
          <p:cNvPr id="29" name="Freeform 11">
            <a:extLst>
              <a:ext uri="{FF2B5EF4-FFF2-40B4-BE49-F238E27FC236}">
                <a16:creationId xmlns:a16="http://schemas.microsoft.com/office/drawing/2014/main" id="{958C996A-CFB2-413C-BEE3-5ECD05E8AF09}"/>
              </a:ext>
            </a:extLst>
          </p:cNvPr>
          <p:cNvSpPr/>
          <p:nvPr/>
        </p:nvSpPr>
        <p:spPr>
          <a:xfrm>
            <a:off x="8970228" y="5580352"/>
            <a:ext cx="2621329" cy="746468"/>
          </a:xfrm>
          <a:custGeom>
            <a:avLst/>
            <a:gdLst>
              <a:gd name="connsiteX0" fmla="*/ 0 w 832036"/>
              <a:gd name="connsiteY0" fmla="*/ 83204 h 1562527"/>
              <a:gd name="connsiteX1" fmla="*/ 83204 w 832036"/>
              <a:gd name="connsiteY1" fmla="*/ 0 h 1562527"/>
              <a:gd name="connsiteX2" fmla="*/ 748832 w 832036"/>
              <a:gd name="connsiteY2" fmla="*/ 0 h 1562527"/>
              <a:gd name="connsiteX3" fmla="*/ 832036 w 832036"/>
              <a:gd name="connsiteY3" fmla="*/ 83204 h 1562527"/>
              <a:gd name="connsiteX4" fmla="*/ 832036 w 832036"/>
              <a:gd name="connsiteY4" fmla="*/ 1479323 h 1562527"/>
              <a:gd name="connsiteX5" fmla="*/ 748832 w 832036"/>
              <a:gd name="connsiteY5" fmla="*/ 1562527 h 1562527"/>
              <a:gd name="connsiteX6" fmla="*/ 83204 w 832036"/>
              <a:gd name="connsiteY6" fmla="*/ 1562527 h 1562527"/>
              <a:gd name="connsiteX7" fmla="*/ 0 w 832036"/>
              <a:gd name="connsiteY7" fmla="*/ 1479323 h 1562527"/>
              <a:gd name="connsiteX8" fmla="*/ 0 w 832036"/>
              <a:gd name="connsiteY8" fmla="*/ 83204 h 15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1562527">
                <a:moveTo>
                  <a:pt x="0" y="83204"/>
                </a:moveTo>
                <a:cubicBezTo>
                  <a:pt x="0" y="37252"/>
                  <a:pt x="37252" y="0"/>
                  <a:pt x="83204" y="0"/>
                </a:cubicBezTo>
                <a:lnTo>
                  <a:pt x="748832" y="0"/>
                </a:lnTo>
                <a:cubicBezTo>
                  <a:pt x="794784" y="0"/>
                  <a:pt x="832036" y="37252"/>
                  <a:pt x="832036" y="83204"/>
                </a:cubicBezTo>
                <a:lnTo>
                  <a:pt x="832036" y="1479323"/>
                </a:lnTo>
                <a:cubicBezTo>
                  <a:pt x="832036" y="1525275"/>
                  <a:pt x="794784" y="1562527"/>
                  <a:pt x="748832" y="1562527"/>
                </a:cubicBezTo>
                <a:lnTo>
                  <a:pt x="83204" y="1562527"/>
                </a:lnTo>
                <a:cubicBezTo>
                  <a:pt x="37252" y="1562527"/>
                  <a:pt x="0" y="1525275"/>
                  <a:pt x="0" y="1479323"/>
                </a:cubicBezTo>
                <a:lnTo>
                  <a:pt x="0" y="832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66280" tIns="66280" rIns="66280" bIns="66280" numCol="1" spcCol="1270" anchor="ctr" anchorCtr="0">
            <a:noAutofit/>
          </a:bodyPr>
          <a:lstStyle/>
          <a:p>
            <a:pPr lvl="0" algn="ctr" defTabSz="48895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Quality, Safety and Experience Assurance </a:t>
            </a:r>
            <a:r>
              <a:rPr lang="en-GB" sz="1600" dirty="0">
                <a:latin typeface="Calibri" panose="020F0502020204030204" pitchFamily="34" charset="0"/>
                <a:cs typeface="Calibri" panose="020F0502020204030204" pitchFamily="34" charset="0"/>
              </a:rPr>
              <a:t>Group</a:t>
            </a:r>
            <a:endParaRPr lang="en-GB" sz="1600" kern="1200" dirty="0">
              <a:latin typeface="Calibri" panose="020F0502020204030204" pitchFamily="34" charset="0"/>
              <a:cs typeface="Calibri" panose="020F0502020204030204" pitchFamily="34" charset="0"/>
            </a:endParaRPr>
          </a:p>
        </p:txBody>
      </p:sp>
      <p:pic>
        <p:nvPicPr>
          <p:cNvPr id="10242" name="Picture 11">
            <a:extLst>
              <a:ext uri="{FF2B5EF4-FFF2-40B4-BE49-F238E27FC236}">
                <a16:creationId xmlns:a16="http://schemas.microsoft.com/office/drawing/2014/main" id="{265525D3-C1A6-46CA-B171-9F755EB5F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32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a:extLst>
              <a:ext uri="{FF2B5EF4-FFF2-40B4-BE49-F238E27FC236}">
                <a16:creationId xmlns:a16="http://schemas.microsoft.com/office/drawing/2014/main" id="{2EA776F3-399A-4759-914F-B705E2F3F51F}"/>
              </a:ext>
            </a:extLst>
          </p:cNvPr>
          <p:cNvSpPr>
            <a:spLocks noGrp="1"/>
          </p:cNvSpPr>
          <p:nvPr>
            <p:ph type="title"/>
          </p:nvPr>
        </p:nvSpPr>
        <p:spPr>
          <a:xfrm>
            <a:off x="572493" y="238539"/>
            <a:ext cx="11018520" cy="1434415"/>
          </a:xfrm>
        </p:spPr>
        <p:txBody>
          <a:bodyPr anchor="b">
            <a:normAutofit/>
          </a:bodyPr>
          <a:lstStyle/>
          <a:p>
            <a:r>
              <a:rPr lang="en-GB" sz="4600" dirty="0">
                <a:latin typeface="Calibri Light" panose="020F0302020204030204" pitchFamily="34" charset="0"/>
                <a:cs typeface="Calibri Light" panose="020F0302020204030204" pitchFamily="34" charset="0"/>
              </a:rPr>
              <a:t>The Board Assurance Framework</a:t>
            </a:r>
            <a:br>
              <a:rPr lang="en-GB" sz="4600" dirty="0">
                <a:latin typeface="Calibri Light" panose="020F0302020204030204" pitchFamily="34" charset="0"/>
                <a:cs typeface="Calibri Light" panose="020F0302020204030204" pitchFamily="34" charset="0"/>
              </a:rPr>
            </a:br>
            <a:r>
              <a:rPr lang="en-GB" sz="3600" dirty="0">
                <a:latin typeface="Calibri Light" panose="020F0302020204030204" pitchFamily="34" charset="0"/>
                <a:cs typeface="Calibri Light" panose="020F0302020204030204" pitchFamily="34" charset="0"/>
              </a:rPr>
              <a:t>How is the BAF managed and monitored</a:t>
            </a:r>
            <a:endParaRPr lang="en-GB" sz="4600" dirty="0">
              <a:latin typeface="Calibri Light" panose="020F0302020204030204" pitchFamily="34" charset="0"/>
              <a:cs typeface="Calibri Light" panose="020F0302020204030204" pitchFamily="34" charset="0"/>
            </a:endParaRPr>
          </a:p>
        </p:txBody>
      </p:sp>
      <p:sp>
        <p:nvSpPr>
          <p:cNvPr id="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a:extLst>
              <a:ext uri="{FF2B5EF4-FFF2-40B4-BE49-F238E27FC236}">
                <a16:creationId xmlns:a16="http://schemas.microsoft.com/office/drawing/2014/main" id="{6A7B335F-7650-416D-9BDC-C00DD12E9E0F}"/>
              </a:ext>
            </a:extLst>
          </p:cNvPr>
          <p:cNvSpPr>
            <a:spLocks noGrp="1"/>
          </p:cNvSpPr>
          <p:nvPr>
            <p:ph idx="1"/>
          </p:nvPr>
        </p:nvSpPr>
        <p:spPr>
          <a:xfrm>
            <a:off x="572493" y="2071316"/>
            <a:ext cx="6713552" cy="4119172"/>
          </a:xfrm>
        </p:spPr>
        <p:txBody>
          <a:bodyPr anchor="t">
            <a:normAutofit/>
          </a:bodyPr>
          <a:lstStyle/>
          <a:p>
            <a:r>
              <a:rPr lang="en-GB" sz="2400" dirty="0">
                <a:latin typeface="Calibri" panose="020F0502020204030204" pitchFamily="34" charset="0"/>
                <a:cs typeface="Calibri" panose="020F0502020204030204" pitchFamily="34" charset="0"/>
              </a:rPr>
              <a:t>The BAF is monitored by the Chair, CEO, Leadership Team, Lived experience Group</a:t>
            </a:r>
          </a:p>
          <a:p>
            <a:pPr marL="0" indent="0">
              <a:buNone/>
            </a:pP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RACG is chaired by the CEO. All Directors and Managers attend.</a:t>
            </a:r>
          </a:p>
          <a:p>
            <a:pPr marL="0" indent="0">
              <a:buNone/>
            </a:pP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Group meets every 8 weeks and makes recommendations to the Board assurance Groups on updates and changes to the BAF.</a:t>
            </a:r>
          </a:p>
        </p:txBody>
      </p:sp>
      <p:pic>
        <p:nvPicPr>
          <p:cNvPr id="9" name="Picture 8">
            <a:extLst>
              <a:ext uri="{FF2B5EF4-FFF2-40B4-BE49-F238E27FC236}">
                <a16:creationId xmlns:a16="http://schemas.microsoft.com/office/drawing/2014/main" id="{360A8BE2-B977-430E-8971-098A3D9DCAAF}"/>
              </a:ext>
            </a:extLst>
          </p:cNvPr>
          <p:cNvPicPr>
            <a:picLocks noChangeAspect="1"/>
          </p:cNvPicPr>
          <p:nvPr/>
        </p:nvPicPr>
        <p:blipFill rotWithShape="1">
          <a:blip r:embed="rId2"/>
          <a:srcRect l="305" r="-3" b="-3"/>
          <a:stretch/>
        </p:blipFill>
        <p:spPr>
          <a:xfrm>
            <a:off x="7675658" y="2093976"/>
            <a:ext cx="3941064" cy="4096512"/>
          </a:xfrm>
          <a:prstGeom prst="rect">
            <a:avLst/>
          </a:prstGeom>
        </p:spPr>
      </p:pic>
      <p:pic>
        <p:nvPicPr>
          <p:cNvPr id="9218" name="Picture 11">
            <a:extLst>
              <a:ext uri="{FF2B5EF4-FFF2-40B4-BE49-F238E27FC236}">
                <a16:creationId xmlns:a16="http://schemas.microsoft.com/office/drawing/2014/main" id="{BB98F0C9-4FC9-407C-B6BD-E1E170F78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55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a:extLst>
              <a:ext uri="{FF2B5EF4-FFF2-40B4-BE49-F238E27FC236}">
                <a16:creationId xmlns:a16="http://schemas.microsoft.com/office/drawing/2014/main" id="{A8B2CE80-EB4D-495C-930B-1EFB2A59C543}"/>
              </a:ext>
            </a:extLst>
          </p:cNvPr>
          <p:cNvSpPr>
            <a:spLocks noGrp="1"/>
          </p:cNvSpPr>
          <p:nvPr>
            <p:ph type="title"/>
          </p:nvPr>
        </p:nvSpPr>
        <p:spPr>
          <a:xfrm>
            <a:off x="838200" y="351057"/>
            <a:ext cx="10515600" cy="1325563"/>
          </a:xfrm>
        </p:spPr>
        <p:txBody>
          <a:bodyPr>
            <a:normAutofit/>
          </a:bodyPr>
          <a:lstStyle/>
          <a:p>
            <a:r>
              <a:rPr lang="en-GB" sz="4200" dirty="0">
                <a:latin typeface="Calibri Light" panose="020F0302020204030204" pitchFamily="34" charset="0"/>
                <a:cs typeface="Calibri Light" panose="020F0302020204030204" pitchFamily="34" charset="0"/>
              </a:rPr>
              <a:t>The Board Assurance Framework</a:t>
            </a:r>
            <a:br>
              <a:rPr lang="en-GB" sz="4200" dirty="0">
                <a:latin typeface="Calibri Light" panose="020F0302020204030204" pitchFamily="34" charset="0"/>
                <a:cs typeface="Calibri Light" panose="020F0302020204030204" pitchFamily="34" charset="0"/>
              </a:rPr>
            </a:br>
            <a:r>
              <a:rPr lang="en-GB" sz="3600" dirty="0">
                <a:latin typeface="Calibri Light" panose="020F0302020204030204" pitchFamily="34" charset="0"/>
                <a:cs typeface="Calibri Light" panose="020F0302020204030204" pitchFamily="34" charset="0"/>
              </a:rPr>
              <a:t>How are the BAF risks updated?</a:t>
            </a:r>
            <a:endParaRPr lang="en-GB" sz="4200" dirty="0">
              <a:latin typeface="Calibri Light" panose="020F0302020204030204" pitchFamily="34" charset="0"/>
              <a:cs typeface="Calibri Light" panose="020F0302020204030204" pitchFamily="34" charset="0"/>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571D98E-1809-45A7-AA8A-4BFE8CE7B5F1}"/>
              </a:ext>
            </a:extLst>
          </p:cNvPr>
          <p:cNvSpPr>
            <a:spLocks noGrp="1"/>
          </p:cNvSpPr>
          <p:nvPr>
            <p:ph idx="1"/>
          </p:nvPr>
        </p:nvSpPr>
        <p:spPr>
          <a:xfrm>
            <a:off x="838200" y="1929384"/>
            <a:ext cx="10515600" cy="4251960"/>
          </a:xfrm>
        </p:spPr>
        <p:txBody>
          <a:bodyPr>
            <a:normAutofit lnSpcReduction="10000"/>
          </a:bodyPr>
          <a:lstStyle/>
          <a:p>
            <a:pPr marL="0" indent="0">
              <a:buNone/>
            </a:pPr>
            <a:r>
              <a:rPr lang="en-GB" sz="2400" dirty="0">
                <a:latin typeface="Calibri" panose="020F0502020204030204" pitchFamily="34" charset="0"/>
                <a:cs typeface="Calibri" panose="020F0502020204030204" pitchFamily="34" charset="0"/>
              </a:rPr>
              <a:t>Variety of data inform the assurance that the BAF risks are being managed:</a:t>
            </a:r>
          </a:p>
          <a:p>
            <a:pPr lvl="1">
              <a:lnSpc>
                <a:spcPct val="110000"/>
              </a:lnSpc>
              <a:spcBef>
                <a:spcPts val="1200"/>
              </a:spcBef>
            </a:pPr>
            <a:r>
              <a:rPr lang="en-GB" dirty="0">
                <a:latin typeface="Calibri" panose="020F0502020204030204" pitchFamily="34" charset="0"/>
                <a:cs typeface="Calibri" panose="020F0502020204030204" pitchFamily="34" charset="0"/>
              </a:rPr>
              <a:t>Local /Foundation-wide risks</a:t>
            </a:r>
          </a:p>
          <a:p>
            <a:pPr lvl="1"/>
            <a:r>
              <a:rPr lang="en-GB" dirty="0">
                <a:latin typeface="Calibri" panose="020F0502020204030204" pitchFamily="34" charset="0"/>
                <a:cs typeface="Calibri" panose="020F0502020204030204" pitchFamily="34" charset="0"/>
              </a:rPr>
              <a:t>Learning from incidents</a:t>
            </a:r>
          </a:p>
          <a:p>
            <a:pPr lvl="1"/>
            <a:r>
              <a:rPr lang="en-GB" dirty="0">
                <a:latin typeface="Calibri" panose="020F0502020204030204" pitchFamily="34" charset="0"/>
                <a:cs typeface="Calibri" panose="020F0502020204030204" pitchFamily="34" charset="0"/>
              </a:rPr>
              <a:t>Performance data and national reporting</a:t>
            </a:r>
          </a:p>
          <a:p>
            <a:pPr lvl="1"/>
            <a:r>
              <a:rPr lang="en-GB" dirty="0">
                <a:latin typeface="Calibri" panose="020F0502020204030204" pitchFamily="34" charset="0"/>
                <a:cs typeface="Calibri" panose="020F0502020204030204" pitchFamily="34" charset="0"/>
              </a:rPr>
              <a:t>Lived experience feedback</a:t>
            </a:r>
          </a:p>
          <a:p>
            <a:pPr lvl="1"/>
            <a:r>
              <a:rPr lang="en-GB" dirty="0">
                <a:latin typeface="Calibri" panose="020F0502020204030204" pitchFamily="34" charset="0"/>
                <a:cs typeface="Calibri" panose="020F0502020204030204" pitchFamily="34" charset="0"/>
              </a:rPr>
              <a:t>Assessment against changes in legislation, statutory/ regulatory requirements, national guidance and professional guidance</a:t>
            </a:r>
          </a:p>
          <a:p>
            <a:pPr lvl="1"/>
            <a:r>
              <a:rPr lang="en-GB" dirty="0">
                <a:latin typeface="Calibri" panose="020F0502020204030204" pitchFamily="34" charset="0"/>
                <a:cs typeface="Calibri" panose="020F0502020204030204" pitchFamily="34" charset="0"/>
              </a:rPr>
              <a:t>Internal/ external/ clinical audits</a:t>
            </a:r>
          </a:p>
          <a:p>
            <a:pPr lvl="1"/>
            <a:r>
              <a:rPr lang="en-GB" dirty="0">
                <a:latin typeface="Calibri" panose="020F0502020204030204" pitchFamily="34" charset="0"/>
                <a:cs typeface="Calibri" panose="020F0502020204030204" pitchFamily="34" charset="0"/>
              </a:rPr>
              <a:t>Survey results (service users, stakeholders and staff)</a:t>
            </a:r>
          </a:p>
          <a:p>
            <a:pPr lvl="1"/>
            <a:r>
              <a:rPr lang="en-GB" dirty="0">
                <a:latin typeface="Calibri" panose="020F0502020204030204" pitchFamily="34" charset="0"/>
                <a:cs typeface="Calibri" panose="020F0502020204030204" pitchFamily="34" charset="0"/>
              </a:rPr>
              <a:t>Political change</a:t>
            </a:r>
          </a:p>
          <a:p>
            <a:pPr lvl="1"/>
            <a:r>
              <a:rPr lang="en-GB" dirty="0">
                <a:latin typeface="Calibri" panose="020F0502020204030204" pitchFamily="34" charset="0"/>
                <a:cs typeface="Calibri" panose="020F0502020204030204" pitchFamily="34" charset="0"/>
              </a:rPr>
              <a:t>Learning from other organisations</a:t>
            </a:r>
          </a:p>
        </p:txBody>
      </p:sp>
      <p:pic>
        <p:nvPicPr>
          <p:cNvPr id="11266" name="Picture 11">
            <a:extLst>
              <a:ext uri="{FF2B5EF4-FFF2-40B4-BE49-F238E27FC236}">
                <a16:creationId xmlns:a16="http://schemas.microsoft.com/office/drawing/2014/main" id="{38E4BB2D-0B43-47F0-AA8D-D8D713195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a:extLst>
              <a:ext uri="{FF2B5EF4-FFF2-40B4-BE49-F238E27FC236}">
                <a16:creationId xmlns:a16="http://schemas.microsoft.com/office/drawing/2014/main" id="{A8B2CE80-EB4D-495C-930B-1EFB2A59C543}"/>
              </a:ext>
            </a:extLst>
          </p:cNvPr>
          <p:cNvSpPr>
            <a:spLocks noGrp="1"/>
          </p:cNvSpPr>
          <p:nvPr>
            <p:ph type="title"/>
          </p:nvPr>
        </p:nvSpPr>
        <p:spPr>
          <a:xfrm>
            <a:off x="646176" y="445770"/>
            <a:ext cx="4818888" cy="1481328"/>
          </a:xfrm>
        </p:spPr>
        <p:txBody>
          <a:bodyPr anchor="b">
            <a:normAutofit/>
          </a:bodyPr>
          <a:lstStyle/>
          <a:p>
            <a:r>
              <a:rPr lang="en-GB" sz="5000" dirty="0">
                <a:latin typeface="Calibri Light" panose="020F0302020204030204" pitchFamily="34" charset="0"/>
                <a:cs typeface="Calibri Light" panose="020F0302020204030204" pitchFamily="34" charset="0"/>
              </a:rPr>
              <a:t>What risks are on the BAF?</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571D98E-1809-45A7-AA8A-4BFE8CE7B5F1}"/>
              </a:ext>
            </a:extLst>
          </p:cNvPr>
          <p:cNvSpPr>
            <a:spLocks noGrp="1"/>
          </p:cNvSpPr>
          <p:nvPr>
            <p:ph idx="1"/>
          </p:nvPr>
        </p:nvSpPr>
        <p:spPr>
          <a:xfrm>
            <a:off x="630936" y="2660904"/>
            <a:ext cx="4818888" cy="901446"/>
          </a:xfrm>
        </p:spPr>
        <p:txBody>
          <a:bodyPr anchor="t">
            <a:normAutofit/>
          </a:bodyPr>
          <a:lstStyle/>
          <a:p>
            <a:r>
              <a:rPr lang="en-GB" sz="2200" dirty="0">
                <a:latin typeface="Calibri" panose="020F0502020204030204" pitchFamily="34" charset="0"/>
                <a:cs typeface="Calibri" panose="020F0502020204030204" pitchFamily="34" charset="0"/>
              </a:rPr>
              <a:t>There are currently 16 risks on the BAF </a:t>
            </a:r>
          </a:p>
          <a:p>
            <a:r>
              <a:rPr lang="en-GB" sz="2200" dirty="0">
                <a:latin typeface="Calibri" panose="020F0502020204030204" pitchFamily="34" charset="0"/>
                <a:cs typeface="Calibri" panose="020F0502020204030204" pitchFamily="34" charset="0"/>
              </a:rPr>
              <a:t>The strategic risk profile looks like this</a:t>
            </a:r>
          </a:p>
        </p:txBody>
      </p:sp>
      <p:pic>
        <p:nvPicPr>
          <p:cNvPr id="11" name="Picture 10">
            <a:extLst>
              <a:ext uri="{FF2B5EF4-FFF2-40B4-BE49-F238E27FC236}">
                <a16:creationId xmlns:a16="http://schemas.microsoft.com/office/drawing/2014/main" id="{E87D48E8-61D2-4C72-8999-402BA319D912}"/>
              </a:ext>
            </a:extLst>
          </p:cNvPr>
          <p:cNvPicPr>
            <a:picLocks noChangeAspect="1"/>
          </p:cNvPicPr>
          <p:nvPr/>
        </p:nvPicPr>
        <p:blipFill>
          <a:blip r:embed="rId2"/>
          <a:stretch>
            <a:fillRect/>
          </a:stretch>
        </p:blipFill>
        <p:spPr>
          <a:xfrm>
            <a:off x="4787506" y="3411133"/>
            <a:ext cx="1645795" cy="1054395"/>
          </a:xfrm>
          <a:prstGeom prst="rect">
            <a:avLst/>
          </a:prstGeom>
        </p:spPr>
      </p:pic>
      <p:graphicFrame>
        <p:nvGraphicFramePr>
          <p:cNvPr id="2" name="Table 2">
            <a:extLst>
              <a:ext uri="{FF2B5EF4-FFF2-40B4-BE49-F238E27FC236}">
                <a16:creationId xmlns:a16="http://schemas.microsoft.com/office/drawing/2014/main" id="{198A15A4-B341-4554-88EF-50F719E6CF4D}"/>
              </a:ext>
            </a:extLst>
          </p:cNvPr>
          <p:cNvGraphicFramePr>
            <a:graphicFrameLocks noGrp="1"/>
          </p:cNvGraphicFramePr>
          <p:nvPr>
            <p:extLst>
              <p:ext uri="{D42A27DB-BD31-4B8C-83A1-F6EECF244321}">
                <p14:modId xmlns:p14="http://schemas.microsoft.com/office/powerpoint/2010/main" val="2214533136"/>
              </p:ext>
            </p:extLst>
          </p:nvPr>
        </p:nvGraphicFramePr>
        <p:xfrm>
          <a:off x="6448541" y="607967"/>
          <a:ext cx="5198132" cy="5885905"/>
        </p:xfrm>
        <a:graphic>
          <a:graphicData uri="http://schemas.openxmlformats.org/drawingml/2006/table">
            <a:tbl>
              <a:tblPr firstRow="1" bandRow="1">
                <a:tableStyleId>{5940675A-B579-460E-94D1-54222C63F5DA}</a:tableStyleId>
              </a:tblPr>
              <a:tblGrid>
                <a:gridCol w="476134">
                  <a:extLst>
                    <a:ext uri="{9D8B030D-6E8A-4147-A177-3AD203B41FA5}">
                      <a16:colId xmlns:a16="http://schemas.microsoft.com/office/drawing/2014/main" val="2767218853"/>
                    </a:ext>
                  </a:extLst>
                </a:gridCol>
                <a:gridCol w="3221769">
                  <a:extLst>
                    <a:ext uri="{9D8B030D-6E8A-4147-A177-3AD203B41FA5}">
                      <a16:colId xmlns:a16="http://schemas.microsoft.com/office/drawing/2014/main" val="736867153"/>
                    </a:ext>
                  </a:extLst>
                </a:gridCol>
                <a:gridCol w="1500229">
                  <a:extLst>
                    <a:ext uri="{9D8B030D-6E8A-4147-A177-3AD203B41FA5}">
                      <a16:colId xmlns:a16="http://schemas.microsoft.com/office/drawing/2014/main" val="3650960748"/>
                    </a:ext>
                  </a:extLst>
                </a:gridCol>
              </a:tblGrid>
              <a:tr h="328109">
                <a:tc>
                  <a:txBody>
                    <a:bodyPr/>
                    <a:lstStyle/>
                    <a:p>
                      <a:endParaRPr lang="en-GB" sz="1600" dirty="0">
                        <a:latin typeface="Calibri" panose="020F0502020204030204" pitchFamily="34" charset="0"/>
                        <a:cs typeface="Calibri" panose="020F0502020204030204" pitchFamily="34" charset="0"/>
                      </a:endParaRPr>
                    </a:p>
                  </a:txBody>
                  <a:tcPr marL="87886" marR="87886" marT="43943" marB="43943">
                    <a:solidFill>
                      <a:schemeClr val="bg2"/>
                    </a:solidFill>
                  </a:tcPr>
                </a:tc>
                <a:tc>
                  <a:txBody>
                    <a:bodyPr/>
                    <a:lstStyle/>
                    <a:p>
                      <a:r>
                        <a:rPr lang="en-GB" sz="1600" dirty="0">
                          <a:latin typeface="Calibri" panose="020F0502020204030204" pitchFamily="34" charset="0"/>
                          <a:cs typeface="Calibri" panose="020F0502020204030204" pitchFamily="34" charset="0"/>
                        </a:rPr>
                        <a:t>Risk</a:t>
                      </a:r>
                    </a:p>
                  </a:txBody>
                  <a:tcPr marL="87886" marR="87886" marT="43943" marB="43943">
                    <a:solidFill>
                      <a:schemeClr val="bg2"/>
                    </a:solidFill>
                  </a:tcPr>
                </a:tc>
                <a:tc>
                  <a:txBody>
                    <a:bodyPr/>
                    <a:lstStyle/>
                    <a:p>
                      <a:r>
                        <a:rPr lang="en-GB" sz="1600" dirty="0">
                          <a:latin typeface="Calibri" panose="020F0502020204030204" pitchFamily="34" charset="0"/>
                          <a:cs typeface="Calibri" panose="020F0502020204030204" pitchFamily="34" charset="0"/>
                        </a:rPr>
                        <a:t>Net score</a:t>
                      </a:r>
                    </a:p>
                  </a:txBody>
                  <a:tcPr marL="87886" marR="87886" marT="43943" marB="43943">
                    <a:solidFill>
                      <a:schemeClr val="bg2"/>
                    </a:solidFill>
                  </a:tcPr>
                </a:tc>
                <a:extLst>
                  <a:ext uri="{0D108BD9-81ED-4DB2-BD59-A6C34878D82A}">
                    <a16:rowId xmlns:a16="http://schemas.microsoft.com/office/drawing/2014/main" val="558619033"/>
                  </a:ext>
                </a:extLst>
              </a:tr>
              <a:tr h="328109">
                <a:tc>
                  <a:txBody>
                    <a:bodyPr/>
                    <a:lstStyle/>
                    <a:p>
                      <a:r>
                        <a:rPr lang="en-GB" sz="1600" dirty="0">
                          <a:latin typeface="Calibri" panose="020F0502020204030204" pitchFamily="34" charset="0"/>
                          <a:cs typeface="Calibri" panose="020F0502020204030204" pitchFamily="34" charset="0"/>
                        </a:rPr>
                        <a:t>1.</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Financial Sustainability</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2294121380"/>
                  </a:ext>
                </a:extLst>
              </a:tr>
              <a:tr h="328109">
                <a:tc>
                  <a:txBody>
                    <a:bodyPr/>
                    <a:lstStyle/>
                    <a:p>
                      <a:r>
                        <a:rPr lang="en-GB" sz="1600" dirty="0">
                          <a:latin typeface="Calibri" panose="020F0502020204030204" pitchFamily="34" charset="0"/>
                          <a:cs typeface="Calibri" panose="020F0502020204030204" pitchFamily="34" charset="0"/>
                        </a:rPr>
                        <a:t>2.</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Recruitment &amp; Retention</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1525920157"/>
                  </a:ext>
                </a:extLst>
              </a:tr>
              <a:tr h="328109">
                <a:tc>
                  <a:txBody>
                    <a:bodyPr/>
                    <a:lstStyle/>
                    <a:p>
                      <a:r>
                        <a:rPr lang="en-GB" sz="1600" dirty="0">
                          <a:latin typeface="Calibri" panose="020F0502020204030204" pitchFamily="34" charset="0"/>
                          <a:cs typeface="Calibri" panose="020F0502020204030204" pitchFamily="34" charset="0"/>
                        </a:rPr>
                        <a:t>3.</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Operational Performance</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2935151619"/>
                  </a:ext>
                </a:extLst>
              </a:tr>
              <a:tr h="334449">
                <a:tc>
                  <a:txBody>
                    <a:bodyPr/>
                    <a:lstStyle/>
                    <a:p>
                      <a:r>
                        <a:rPr lang="en-GB" sz="1600" dirty="0">
                          <a:latin typeface="Calibri" panose="020F0502020204030204" pitchFamily="34" charset="0"/>
                          <a:cs typeface="Calibri" panose="020F0502020204030204" pitchFamily="34" charset="0"/>
                        </a:rPr>
                        <a:t>4.</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Maslow Strategic Position</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822133346"/>
                  </a:ext>
                </a:extLst>
              </a:tr>
              <a:tr h="328109">
                <a:tc>
                  <a:txBody>
                    <a:bodyPr/>
                    <a:lstStyle/>
                    <a:p>
                      <a:r>
                        <a:rPr lang="en-GB" sz="1600" dirty="0">
                          <a:latin typeface="Calibri" panose="020F0502020204030204" pitchFamily="34" charset="0"/>
                          <a:cs typeface="Calibri" panose="020F0502020204030204" pitchFamily="34" charset="0"/>
                        </a:rPr>
                        <a:t>5.</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Unreliable Data Referrals</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961876266"/>
                  </a:ext>
                </a:extLst>
              </a:tr>
              <a:tr h="328109">
                <a:tc>
                  <a:txBody>
                    <a:bodyPr/>
                    <a:lstStyle/>
                    <a:p>
                      <a:r>
                        <a:rPr lang="en-GB" sz="1600" dirty="0">
                          <a:latin typeface="Calibri" panose="020F0502020204030204" pitchFamily="34" charset="0"/>
                          <a:cs typeface="Calibri" panose="020F0502020204030204" pitchFamily="34" charset="0"/>
                        </a:rPr>
                        <a:t>6.</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Research Infrastructure</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3404914772"/>
                  </a:ext>
                </a:extLst>
              </a:tr>
              <a:tr h="328109">
                <a:tc>
                  <a:txBody>
                    <a:bodyPr/>
                    <a:lstStyle/>
                    <a:p>
                      <a:r>
                        <a:rPr lang="en-GB" sz="1600" dirty="0">
                          <a:latin typeface="Calibri" panose="020F0502020204030204" pitchFamily="34" charset="0"/>
                          <a:cs typeface="Calibri" panose="020F0502020204030204" pitchFamily="34" charset="0"/>
                        </a:rPr>
                        <a:t>7.</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Cyber Security</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3075108643"/>
                  </a:ext>
                </a:extLst>
              </a:tr>
              <a:tr h="328109">
                <a:tc>
                  <a:txBody>
                    <a:bodyPr/>
                    <a:lstStyle/>
                    <a:p>
                      <a:r>
                        <a:rPr lang="en-GB" sz="1600" dirty="0">
                          <a:latin typeface="Calibri" panose="020F0502020204030204" pitchFamily="34" charset="0"/>
                          <a:cs typeface="Calibri" panose="020F0502020204030204" pitchFamily="34" charset="0"/>
                        </a:rPr>
                        <a:t>8.</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Business Continuity</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3212148326"/>
                  </a:ext>
                </a:extLst>
              </a:tr>
              <a:tr h="328109">
                <a:tc>
                  <a:txBody>
                    <a:bodyPr/>
                    <a:lstStyle/>
                    <a:p>
                      <a:r>
                        <a:rPr lang="en-GB" sz="1600" dirty="0">
                          <a:latin typeface="Calibri" panose="020F0502020204030204" pitchFamily="34" charset="0"/>
                          <a:cs typeface="Calibri" panose="020F0502020204030204" pitchFamily="34" charset="0"/>
                        </a:rPr>
                        <a:t>9.</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H&amp;S Compliance</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201025435"/>
                  </a:ext>
                </a:extLst>
              </a:tr>
              <a:tr h="328109">
                <a:tc>
                  <a:txBody>
                    <a:bodyPr/>
                    <a:lstStyle/>
                    <a:p>
                      <a:r>
                        <a:rPr lang="en-GB" sz="1600" dirty="0">
                          <a:latin typeface="Calibri" panose="020F0502020204030204" pitchFamily="34" charset="0"/>
                          <a:cs typeface="Calibri" panose="020F0502020204030204" pitchFamily="34" charset="0"/>
                        </a:rPr>
                        <a:t>10</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Information Governance</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3116008352"/>
                  </a:ext>
                </a:extLst>
              </a:tr>
              <a:tr h="328109">
                <a:tc>
                  <a:txBody>
                    <a:bodyPr/>
                    <a:lstStyle/>
                    <a:p>
                      <a:r>
                        <a:rPr lang="en-GB" sz="1600" dirty="0">
                          <a:latin typeface="Calibri" panose="020F0502020204030204" pitchFamily="34" charset="0"/>
                          <a:cs typeface="Calibri" panose="020F0502020204030204" pitchFamily="34" charset="0"/>
                        </a:rPr>
                        <a:t>11.</a:t>
                      </a:r>
                    </a:p>
                  </a:txBody>
                  <a:tcPr marL="87886" marR="87886" marT="43943" marB="43943">
                    <a:solidFill>
                      <a:schemeClr val="bg2"/>
                    </a:solidFill>
                  </a:tcPr>
                </a:tc>
                <a:tc>
                  <a:txBody>
                    <a:bodyPr/>
                    <a:lstStyle/>
                    <a:p>
                      <a:r>
                        <a:rPr lang="en-US" sz="1600" dirty="0">
                          <a:solidFill>
                            <a:schemeClr val="bg1"/>
                          </a:solidFill>
                          <a:latin typeface="Calibri" panose="020F0502020204030204" pitchFamily="34" charset="0"/>
                          <a:cs typeface="Calibri" panose="020F0502020204030204" pitchFamily="34" charset="0"/>
                        </a:rPr>
                        <a:t>P</a:t>
                      </a:r>
                      <a:r>
                        <a:rPr lang="en-GB" sz="1600" dirty="0" err="1">
                          <a:solidFill>
                            <a:schemeClr val="bg1"/>
                          </a:solidFill>
                          <a:latin typeface="Calibri" panose="020F0502020204030204" pitchFamily="34" charset="0"/>
                          <a:cs typeface="Calibri" panose="020F0502020204030204" pitchFamily="34" charset="0"/>
                        </a:rPr>
                        <a:t>olicy</a:t>
                      </a:r>
                      <a:r>
                        <a:rPr lang="en-GB" sz="1600" dirty="0">
                          <a:solidFill>
                            <a:schemeClr val="bg1"/>
                          </a:solidFill>
                          <a:latin typeface="Calibri" panose="020F0502020204030204" pitchFamily="34" charset="0"/>
                          <a:cs typeface="Calibri" panose="020F0502020204030204" pitchFamily="34" charset="0"/>
                        </a:rPr>
                        <a:t> review</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3932366516"/>
                  </a:ext>
                </a:extLst>
              </a:tr>
              <a:tr h="328109">
                <a:tc>
                  <a:txBody>
                    <a:bodyPr/>
                    <a:lstStyle/>
                    <a:p>
                      <a:r>
                        <a:rPr lang="en-GB" sz="1600" dirty="0">
                          <a:latin typeface="Calibri" panose="020F0502020204030204" pitchFamily="34" charset="0"/>
                          <a:cs typeface="Calibri" panose="020F0502020204030204" pitchFamily="34" charset="0"/>
                        </a:rPr>
                        <a:t>12.</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Inconsistent Delivery of Services</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821787770"/>
                  </a:ext>
                </a:extLst>
              </a:tr>
              <a:tr h="328109">
                <a:tc>
                  <a:txBody>
                    <a:bodyPr/>
                    <a:lstStyle/>
                    <a:p>
                      <a:r>
                        <a:rPr lang="en-GB" sz="1600" dirty="0">
                          <a:latin typeface="Calibri" panose="020F0502020204030204" pitchFamily="34" charset="0"/>
                          <a:cs typeface="Calibri" panose="020F0502020204030204" pitchFamily="34" charset="0"/>
                        </a:rPr>
                        <a:t>13.</a:t>
                      </a:r>
                    </a:p>
                  </a:txBody>
                  <a:tcPr marL="87886" marR="87886" marT="43943" marB="43943">
                    <a:solidFill>
                      <a:schemeClr val="bg2"/>
                    </a:solidFill>
                  </a:tcPr>
                </a:tc>
                <a:tc>
                  <a:txBody>
                    <a:bodyPr/>
                    <a:lstStyle/>
                    <a:p>
                      <a:r>
                        <a:rPr lang="en-US" sz="1600" dirty="0">
                          <a:solidFill>
                            <a:schemeClr val="bg1"/>
                          </a:solidFill>
                          <a:latin typeface="Calibri" panose="020F0502020204030204" pitchFamily="34" charset="0"/>
                          <a:cs typeface="Calibri" panose="020F0502020204030204" pitchFamily="34" charset="0"/>
                        </a:rPr>
                        <a:t>W</a:t>
                      </a:r>
                      <a:r>
                        <a:rPr lang="en-GB" sz="1600" dirty="0">
                          <a:solidFill>
                            <a:schemeClr val="bg1"/>
                          </a:solidFill>
                          <a:latin typeface="Calibri" panose="020F0502020204030204" pitchFamily="34" charset="0"/>
                          <a:cs typeface="Calibri" panose="020F0502020204030204" pitchFamily="34" charset="0"/>
                        </a:rPr>
                        <a:t>orkforce development and inclusion</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4067458887"/>
                  </a:ext>
                </a:extLst>
              </a:tr>
              <a:tr h="328109">
                <a:tc>
                  <a:txBody>
                    <a:bodyPr/>
                    <a:lstStyle/>
                    <a:p>
                      <a:r>
                        <a:rPr lang="en-GB" sz="1600" dirty="0">
                          <a:latin typeface="Calibri" panose="020F0502020204030204" pitchFamily="34" charset="0"/>
                          <a:cs typeface="Calibri" panose="020F0502020204030204" pitchFamily="34" charset="0"/>
                        </a:rPr>
                        <a:t>14.</a:t>
                      </a:r>
                    </a:p>
                  </a:txBody>
                  <a:tcPr marL="87886" marR="87886" marT="43943" marB="43943">
                    <a:solidFill>
                      <a:schemeClr val="bg2"/>
                    </a:solidFill>
                  </a:tcPr>
                </a:tc>
                <a:tc>
                  <a:txBody>
                    <a:bodyPr/>
                    <a:lstStyle/>
                    <a:p>
                      <a:r>
                        <a:rPr lang="en-GB" sz="1600" dirty="0">
                          <a:solidFill>
                            <a:schemeClr val="bg1"/>
                          </a:solidFill>
                          <a:latin typeface="Calibri" panose="020F0502020204030204" pitchFamily="34" charset="0"/>
                          <a:cs typeface="Calibri" panose="020F0502020204030204" pitchFamily="34" charset="0"/>
                        </a:rPr>
                        <a:t>Culture</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1324226124"/>
                  </a:ext>
                </a:extLst>
              </a:tr>
              <a:tr h="328109">
                <a:tc>
                  <a:txBody>
                    <a:bodyPr/>
                    <a:lstStyle/>
                    <a:p>
                      <a:r>
                        <a:rPr lang="en-GB" sz="1600" dirty="0">
                          <a:latin typeface="Calibri" panose="020F0502020204030204" pitchFamily="34" charset="0"/>
                          <a:cs typeface="Calibri" panose="020F0502020204030204" pitchFamily="34" charset="0"/>
                        </a:rPr>
                        <a:t>15.</a:t>
                      </a:r>
                    </a:p>
                  </a:txBody>
                  <a:tcPr marL="87886" marR="87886" marT="43943" marB="43943">
                    <a:solidFill>
                      <a:schemeClr val="bg2"/>
                    </a:solidFill>
                  </a:tcPr>
                </a:tc>
                <a:tc>
                  <a:txBody>
                    <a:bodyPr/>
                    <a:lstStyle/>
                    <a:p>
                      <a:r>
                        <a:rPr lang="en-US" sz="1600" dirty="0">
                          <a:solidFill>
                            <a:schemeClr val="bg1"/>
                          </a:solidFill>
                          <a:latin typeface="Calibri" panose="020F0502020204030204" pitchFamily="34" charset="0"/>
                          <a:cs typeface="Calibri" panose="020F0502020204030204" pitchFamily="34" charset="0"/>
                        </a:rPr>
                        <a:t>Partnerships</a:t>
                      </a: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tc>
                  <a:txBody>
                    <a:bodyPr/>
                    <a:lstStyle/>
                    <a:p>
                      <a:pPr algn="ctr"/>
                      <a:endParaRPr lang="en-GB" sz="1600" dirty="0">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2756804055"/>
                  </a:ext>
                </a:extLst>
              </a:tr>
              <a:tr h="328109">
                <a:tc>
                  <a:txBody>
                    <a:bodyPr/>
                    <a:lstStyle/>
                    <a:p>
                      <a:r>
                        <a:rPr lang="en-GB" sz="1600" dirty="0">
                          <a:latin typeface="Calibri" panose="020F0502020204030204" pitchFamily="34" charset="0"/>
                          <a:cs typeface="Calibri" panose="020F0502020204030204" pitchFamily="34" charset="0"/>
                        </a:rPr>
                        <a:t>16.</a:t>
                      </a:r>
                    </a:p>
                  </a:txBody>
                  <a:tcPr marL="87886" marR="87886" marT="43943" marB="43943">
                    <a:solidFill>
                      <a:schemeClr val="bg2"/>
                    </a:solidFill>
                  </a:tcPr>
                </a:tc>
                <a:tc>
                  <a:txBody>
                    <a:bodyPr/>
                    <a:lstStyle/>
                    <a:p>
                      <a:r>
                        <a:rPr lang="en-US" sz="1600" dirty="0">
                          <a:solidFill>
                            <a:schemeClr val="bg1"/>
                          </a:solidFill>
                          <a:latin typeface="Calibri" panose="020F0502020204030204" pitchFamily="34" charset="0"/>
                          <a:cs typeface="Calibri" panose="020F0502020204030204" pitchFamily="34" charset="0"/>
                        </a:rPr>
                        <a:t>S</a:t>
                      </a:r>
                      <a:r>
                        <a:rPr lang="en-GB" sz="1600" dirty="0">
                          <a:solidFill>
                            <a:schemeClr val="bg1"/>
                          </a:solidFill>
                          <a:latin typeface="Calibri" panose="020F0502020204030204" pitchFamily="34" charset="0"/>
                          <a:cs typeface="Calibri" panose="020F0502020204030204" pitchFamily="34" charset="0"/>
                        </a:rPr>
                        <a:t>taff Recruitment</a:t>
                      </a:r>
                    </a:p>
                  </a:txBody>
                  <a:tcPr marL="87886" marR="87886" marT="43943" marB="43943">
                    <a:solidFill>
                      <a:schemeClr val="accent2"/>
                    </a:solidFill>
                  </a:tcPr>
                </a:tc>
                <a:tc>
                  <a:txBody>
                    <a:bodyPr/>
                    <a:lstStyle/>
                    <a:p>
                      <a:pPr algn="ctr"/>
                      <a:endParaRPr lang="en-GB" sz="1600" dirty="0">
                        <a:solidFill>
                          <a:schemeClr val="bg1"/>
                        </a:solidFill>
                        <a:latin typeface="Calibri" panose="020F0502020204030204" pitchFamily="34" charset="0"/>
                        <a:cs typeface="Calibri" panose="020F0502020204030204" pitchFamily="34" charset="0"/>
                      </a:endParaRPr>
                    </a:p>
                  </a:txBody>
                  <a:tcPr marL="87886" marR="87886" marT="43943" marB="43943">
                    <a:solidFill>
                      <a:schemeClr val="accent2"/>
                    </a:solidFill>
                  </a:tcPr>
                </a:tc>
                <a:extLst>
                  <a:ext uri="{0D108BD9-81ED-4DB2-BD59-A6C34878D82A}">
                    <a16:rowId xmlns:a16="http://schemas.microsoft.com/office/drawing/2014/main" val="2638751910"/>
                  </a:ext>
                </a:extLst>
              </a:tr>
            </a:tbl>
          </a:graphicData>
        </a:graphic>
      </p:graphicFrame>
      <p:sp>
        <p:nvSpPr>
          <p:cNvPr id="15" name="TextBox 14">
            <a:extLst>
              <a:ext uri="{FF2B5EF4-FFF2-40B4-BE49-F238E27FC236}">
                <a16:creationId xmlns:a16="http://schemas.microsoft.com/office/drawing/2014/main" id="{3CAD524B-3F77-41D7-AC73-5DBE28DE4199}"/>
              </a:ext>
            </a:extLst>
          </p:cNvPr>
          <p:cNvSpPr txBox="1"/>
          <p:nvPr/>
        </p:nvSpPr>
        <p:spPr>
          <a:xfrm>
            <a:off x="150753" y="4848882"/>
            <a:ext cx="1778889" cy="369332"/>
          </a:xfrm>
          <a:prstGeom prst="rect">
            <a:avLst/>
          </a:prstGeom>
          <a:noFill/>
        </p:spPr>
        <p:txBody>
          <a:bodyPr wrap="square" rtlCol="0">
            <a:spAutoFit/>
          </a:bodyPr>
          <a:lstStyle/>
          <a:p>
            <a:r>
              <a:rPr lang="en-GB" dirty="0">
                <a:solidFill>
                  <a:schemeClr val="accent1"/>
                </a:solidFill>
                <a:latin typeface="Calibri" panose="020F0502020204030204" pitchFamily="34" charset="0"/>
                <a:cs typeface="Calibri" panose="020F0502020204030204" pitchFamily="34" charset="0"/>
              </a:rPr>
              <a:t>Scoring matrix</a:t>
            </a:r>
          </a:p>
        </p:txBody>
      </p:sp>
      <p:pic>
        <p:nvPicPr>
          <p:cNvPr id="16" name="Picture 15">
            <a:extLst>
              <a:ext uri="{FF2B5EF4-FFF2-40B4-BE49-F238E27FC236}">
                <a16:creationId xmlns:a16="http://schemas.microsoft.com/office/drawing/2014/main" id="{DC61D15A-E9EE-4C77-B622-A9B8EE329BF2}"/>
              </a:ext>
            </a:extLst>
          </p:cNvPr>
          <p:cNvPicPr>
            <a:picLocks noChangeAspect="1"/>
          </p:cNvPicPr>
          <p:nvPr/>
        </p:nvPicPr>
        <p:blipFill>
          <a:blip r:embed="rId3"/>
          <a:stretch>
            <a:fillRect/>
          </a:stretch>
        </p:blipFill>
        <p:spPr>
          <a:xfrm>
            <a:off x="522997" y="4731687"/>
            <a:ext cx="6431893" cy="1860154"/>
          </a:xfrm>
          <a:prstGeom prst="rect">
            <a:avLst/>
          </a:prstGeom>
        </p:spPr>
      </p:pic>
      <p:pic>
        <p:nvPicPr>
          <p:cNvPr id="12290" name="Picture 11">
            <a:extLst>
              <a:ext uri="{FF2B5EF4-FFF2-40B4-BE49-F238E27FC236}">
                <a16:creationId xmlns:a16="http://schemas.microsoft.com/office/drawing/2014/main" id="{E3BA7557-7602-4295-8610-C9D9EA06A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612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8B2CE80-EB4D-495C-930B-1EFB2A59C543}"/>
              </a:ext>
            </a:extLst>
          </p:cNvPr>
          <p:cNvSpPr>
            <a:spLocks noGrp="1"/>
          </p:cNvSpPr>
          <p:nvPr>
            <p:ph type="title"/>
          </p:nvPr>
        </p:nvSpPr>
        <p:spPr>
          <a:xfrm>
            <a:off x="297560" y="292638"/>
            <a:ext cx="9551289" cy="931545"/>
          </a:xfrm>
        </p:spPr>
        <p:txBody>
          <a:bodyPr anchor="b">
            <a:normAutofit/>
          </a:bodyPr>
          <a:lstStyle/>
          <a:p>
            <a:r>
              <a:rPr lang="en-GB" sz="5000" dirty="0">
                <a:latin typeface="Calibri Light" panose="020F0302020204030204" pitchFamily="34" charset="0"/>
                <a:cs typeface="Calibri Light" panose="020F0302020204030204" pitchFamily="34" charset="0"/>
              </a:rPr>
              <a:t>Top 3 highest scored risks on the BAF</a:t>
            </a:r>
          </a:p>
        </p:txBody>
      </p:sp>
      <p:graphicFrame>
        <p:nvGraphicFramePr>
          <p:cNvPr id="9" name="Table 9">
            <a:extLst>
              <a:ext uri="{FF2B5EF4-FFF2-40B4-BE49-F238E27FC236}">
                <a16:creationId xmlns:a16="http://schemas.microsoft.com/office/drawing/2014/main" id="{7A2D9E67-C782-49C6-9685-B5C55C932EEE}"/>
              </a:ext>
            </a:extLst>
          </p:cNvPr>
          <p:cNvGraphicFramePr>
            <a:graphicFrameLocks noGrp="1"/>
          </p:cNvGraphicFramePr>
          <p:nvPr>
            <p:extLst>
              <p:ext uri="{D42A27DB-BD31-4B8C-83A1-F6EECF244321}">
                <p14:modId xmlns:p14="http://schemas.microsoft.com/office/powerpoint/2010/main" val="3047094948"/>
              </p:ext>
            </p:extLst>
          </p:nvPr>
        </p:nvGraphicFramePr>
        <p:xfrm>
          <a:off x="468312" y="1470660"/>
          <a:ext cx="11399839" cy="4699000"/>
        </p:xfrm>
        <a:graphic>
          <a:graphicData uri="http://schemas.openxmlformats.org/drawingml/2006/table">
            <a:tbl>
              <a:tblPr firstRow="1" bandRow="1">
                <a:tableStyleId>{5940675A-B579-460E-94D1-54222C63F5DA}</a:tableStyleId>
              </a:tblPr>
              <a:tblGrid>
                <a:gridCol w="1718882">
                  <a:extLst>
                    <a:ext uri="{9D8B030D-6E8A-4147-A177-3AD203B41FA5}">
                      <a16:colId xmlns:a16="http://schemas.microsoft.com/office/drawing/2014/main" val="1149313773"/>
                    </a:ext>
                  </a:extLst>
                </a:gridCol>
                <a:gridCol w="1019332">
                  <a:extLst>
                    <a:ext uri="{9D8B030D-6E8A-4147-A177-3AD203B41FA5}">
                      <a16:colId xmlns:a16="http://schemas.microsoft.com/office/drawing/2014/main" val="613358123"/>
                    </a:ext>
                  </a:extLst>
                </a:gridCol>
                <a:gridCol w="3670524">
                  <a:extLst>
                    <a:ext uri="{9D8B030D-6E8A-4147-A177-3AD203B41FA5}">
                      <a16:colId xmlns:a16="http://schemas.microsoft.com/office/drawing/2014/main" val="1669082354"/>
                    </a:ext>
                  </a:extLst>
                </a:gridCol>
                <a:gridCol w="1514532">
                  <a:extLst>
                    <a:ext uri="{9D8B030D-6E8A-4147-A177-3AD203B41FA5}">
                      <a16:colId xmlns:a16="http://schemas.microsoft.com/office/drawing/2014/main" val="1405582897"/>
                    </a:ext>
                  </a:extLst>
                </a:gridCol>
                <a:gridCol w="3476569">
                  <a:extLst>
                    <a:ext uri="{9D8B030D-6E8A-4147-A177-3AD203B41FA5}">
                      <a16:colId xmlns:a16="http://schemas.microsoft.com/office/drawing/2014/main" val="3329129937"/>
                    </a:ext>
                  </a:extLst>
                </a:gridCol>
              </a:tblGrid>
              <a:tr h="370840">
                <a:tc>
                  <a:txBody>
                    <a:bodyPr/>
                    <a:lstStyle/>
                    <a:p>
                      <a:r>
                        <a:rPr lang="en-GB" sz="1400" b="1" dirty="0">
                          <a:latin typeface="Calibri" panose="020F0502020204030204" pitchFamily="34" charset="0"/>
                          <a:cs typeface="Calibri" panose="020F0502020204030204" pitchFamily="34" charset="0"/>
                        </a:rPr>
                        <a:t>Risk</a:t>
                      </a:r>
                    </a:p>
                  </a:txBody>
                  <a:tcPr/>
                </a:tc>
                <a:tc>
                  <a:txBody>
                    <a:bodyPr/>
                    <a:lstStyle/>
                    <a:p>
                      <a:r>
                        <a:rPr lang="en-GB" sz="1400" b="1" dirty="0">
                          <a:latin typeface="Calibri" panose="020F0502020204030204" pitchFamily="34" charset="0"/>
                          <a:cs typeface="Calibri" panose="020F0502020204030204" pitchFamily="34" charset="0"/>
                        </a:rPr>
                        <a:t>Net Score</a:t>
                      </a:r>
                    </a:p>
                  </a:txBody>
                  <a:tcPr/>
                </a:tc>
                <a:tc>
                  <a:txBody>
                    <a:bodyPr/>
                    <a:lstStyle/>
                    <a:p>
                      <a:r>
                        <a:rPr lang="en-GB" sz="1400" b="1" dirty="0">
                          <a:latin typeface="Calibri" panose="020F0502020204030204" pitchFamily="34" charset="0"/>
                          <a:cs typeface="Calibri" panose="020F0502020204030204" pitchFamily="34" charset="0"/>
                        </a:rPr>
                        <a:t>Explanation</a:t>
                      </a:r>
                    </a:p>
                  </a:txBody>
                  <a:tcPr/>
                </a:tc>
                <a:tc>
                  <a:txBody>
                    <a:bodyPr/>
                    <a:lstStyle/>
                    <a:p>
                      <a:r>
                        <a:rPr lang="en-GB" sz="1400" b="1" dirty="0">
                          <a:latin typeface="Calibri" panose="020F0502020204030204" pitchFamily="34" charset="0"/>
                          <a:cs typeface="Calibri" panose="020F0502020204030204" pitchFamily="34" charset="0"/>
                        </a:rPr>
                        <a:t>Risk Appetite</a:t>
                      </a:r>
                    </a:p>
                  </a:txBody>
                  <a:tcPr/>
                </a:tc>
                <a:tc>
                  <a:txBody>
                    <a:bodyPr/>
                    <a:lstStyle/>
                    <a:p>
                      <a:r>
                        <a:rPr lang="en-GB" sz="1400" b="1" dirty="0">
                          <a:latin typeface="Calibri" panose="020F0502020204030204" pitchFamily="34" charset="0"/>
                          <a:cs typeface="Calibri" panose="020F0502020204030204" pitchFamily="34" charset="0"/>
                        </a:rPr>
                        <a:t>Current Status</a:t>
                      </a:r>
                    </a:p>
                  </a:txBody>
                  <a:tcPr/>
                </a:tc>
                <a:extLst>
                  <a:ext uri="{0D108BD9-81ED-4DB2-BD59-A6C34878D82A}">
                    <a16:rowId xmlns:a16="http://schemas.microsoft.com/office/drawing/2014/main" val="1605967428"/>
                  </a:ext>
                </a:extLst>
              </a:tr>
              <a:tr h="370840">
                <a:tc>
                  <a:txBody>
                    <a:bodyPr/>
                    <a:lstStyle/>
                    <a:p>
                      <a:r>
                        <a:rPr lang="en-GB" sz="1400" dirty="0">
                          <a:latin typeface="Calibri" panose="020F0502020204030204" pitchFamily="34" charset="0"/>
                          <a:cs typeface="Calibri" panose="020F0502020204030204" pitchFamily="34" charset="0"/>
                        </a:rPr>
                        <a:t>Lived Experience inclusion Example</a:t>
                      </a:r>
                    </a:p>
                  </a:txBody>
                  <a:tcPr/>
                </a:tc>
                <a:tc>
                  <a:txBody>
                    <a:bodyPr/>
                    <a:lstStyle/>
                    <a:p>
                      <a:pPr algn="ctr"/>
                      <a:endParaRPr lang="en-GB" sz="1400" dirty="0">
                        <a:solidFill>
                          <a:schemeClr val="bg1"/>
                        </a:solidFill>
                        <a:latin typeface="Calibri" panose="020F0502020204030204" pitchFamily="34" charset="0"/>
                        <a:cs typeface="Calibri" panose="020F0502020204030204" pitchFamily="34" charset="0"/>
                      </a:endParaRPr>
                    </a:p>
                  </a:txBody>
                  <a:tcPr>
                    <a:solidFill>
                      <a:schemeClr val="accent2"/>
                    </a:solidFill>
                  </a:tcPr>
                </a:tc>
                <a:tc>
                  <a:txBody>
                    <a:bodyPr/>
                    <a:lstStyle/>
                    <a:p>
                      <a:endParaRPr lang="en-GB" sz="1400" dirty="0">
                        <a:latin typeface="Calibri" panose="020F0502020204030204" pitchFamily="34" charset="0"/>
                        <a:cs typeface="Calibri" panose="020F0502020204030204" pitchFamily="34" charset="0"/>
                      </a:endParaRPr>
                    </a:p>
                  </a:txBody>
                  <a:tcPr/>
                </a:tc>
                <a:tc>
                  <a:txBody>
                    <a:bodyPr/>
                    <a:lstStyle/>
                    <a:p>
                      <a:pPr algn="ctr"/>
                      <a:r>
                        <a:rPr lang="en-GB" sz="1400" dirty="0">
                          <a:solidFill>
                            <a:schemeClr val="bg1"/>
                          </a:solidFill>
                          <a:latin typeface="Calibri" panose="020F0502020204030204" pitchFamily="34" charset="0"/>
                          <a:cs typeface="Calibri" panose="020F0502020204030204" pitchFamily="34" charset="0"/>
                        </a:rPr>
                        <a:t>Cautious</a:t>
                      </a:r>
                    </a:p>
                  </a:txBody>
                  <a:tcPr>
                    <a:solidFill>
                      <a:schemeClr val="accent2"/>
                    </a:solidFill>
                  </a:tcPr>
                </a:tc>
                <a:tc>
                  <a:txBody>
                    <a:bodyPr/>
                    <a:lstStyle/>
                    <a:p>
                      <a:pPr marL="0" indent="0">
                        <a:buFont typeface="Arial" panose="020B0604020202020204" pitchFamily="34" charset="0"/>
                        <a:buNone/>
                      </a:pPr>
                      <a:endParaRPr lang="en-GB" sz="14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4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4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4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4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400"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400" dirty="0">
                        <a:latin typeface="Calibri" panose="020F0502020204030204" pitchFamily="34" charset="0"/>
                        <a:cs typeface="Calibri" panose="020F0502020204030204" pitchFamily="34" charset="0"/>
                      </a:endParaRPr>
                    </a:p>
                  </a:txBody>
                  <a:tcPr>
                    <a:solidFill>
                      <a:srgbClr val="FFFF00"/>
                    </a:solidFill>
                  </a:tcPr>
                </a:tc>
                <a:extLst>
                  <a:ext uri="{0D108BD9-81ED-4DB2-BD59-A6C34878D82A}">
                    <a16:rowId xmlns:a16="http://schemas.microsoft.com/office/drawing/2014/main" val="2223102271"/>
                  </a:ext>
                </a:extLst>
              </a:tr>
              <a:tr h="370840">
                <a:tc>
                  <a:txBody>
                    <a:bodyPr/>
                    <a:lstStyle/>
                    <a:p>
                      <a:r>
                        <a:rPr lang="en-GB" sz="1400" dirty="0">
                          <a:latin typeface="Calibri" panose="020F0502020204030204" pitchFamily="34" charset="0"/>
                          <a:cs typeface="Calibri" panose="020F0502020204030204" pitchFamily="34" charset="0"/>
                        </a:rPr>
                        <a:t>GDPR Compliance Example</a:t>
                      </a:r>
                    </a:p>
                  </a:txBody>
                  <a:tcPr/>
                </a:tc>
                <a:tc>
                  <a:txBody>
                    <a:bodyPr/>
                    <a:lstStyle/>
                    <a:p>
                      <a:pPr algn="ctr"/>
                      <a:endParaRPr lang="en-GB" sz="1400" dirty="0">
                        <a:solidFill>
                          <a:schemeClr val="bg1"/>
                        </a:solidFill>
                        <a:latin typeface="Calibri" panose="020F0502020204030204" pitchFamily="34" charset="0"/>
                        <a:cs typeface="Calibri" panose="020F0502020204030204" pitchFamily="34" charset="0"/>
                      </a:endParaRPr>
                    </a:p>
                  </a:txBody>
                  <a:tcPr>
                    <a:solidFill>
                      <a:schemeClr val="accent2"/>
                    </a:solidFill>
                  </a:tcPr>
                </a:tc>
                <a:tc>
                  <a:txBody>
                    <a:bodyPr/>
                    <a:lstStyle/>
                    <a:p>
                      <a:endParaRPr lang="en-GB" sz="1400" dirty="0">
                        <a:latin typeface="Calibri" panose="020F0502020204030204" pitchFamily="34" charset="0"/>
                        <a:cs typeface="Calibri" panose="020F0502020204030204" pitchFamily="34" charset="0"/>
                      </a:endParaRPr>
                    </a:p>
                  </a:txBody>
                  <a:tcPr/>
                </a:tc>
                <a:tc>
                  <a:txBody>
                    <a:bodyPr/>
                    <a:lstStyle/>
                    <a:p>
                      <a:pPr algn="ctr"/>
                      <a:r>
                        <a:rPr lang="en-GB" sz="1400" dirty="0">
                          <a:solidFill>
                            <a:schemeClr val="bg1"/>
                          </a:solidFill>
                          <a:latin typeface="Calibri" panose="020F0502020204030204" pitchFamily="34" charset="0"/>
                          <a:cs typeface="Calibri" panose="020F0502020204030204" pitchFamily="34" charset="0"/>
                        </a:rPr>
                        <a:t>Averse</a:t>
                      </a:r>
                    </a:p>
                  </a:txBody>
                  <a:tcPr>
                    <a:solidFill>
                      <a:srgbClr val="7030A0"/>
                    </a:solidFill>
                  </a:tcPr>
                </a:tc>
                <a:tc>
                  <a:txBody>
                    <a:bodyPr/>
                    <a:lstStyle/>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solidFill>
                      <a:srgbClr val="FFFF00"/>
                    </a:solidFill>
                  </a:tcPr>
                </a:tc>
                <a:extLst>
                  <a:ext uri="{0D108BD9-81ED-4DB2-BD59-A6C34878D82A}">
                    <a16:rowId xmlns:a16="http://schemas.microsoft.com/office/drawing/2014/main" val="846723836"/>
                  </a:ext>
                </a:extLst>
              </a:tr>
              <a:tr h="370840">
                <a:tc>
                  <a:txBody>
                    <a:bodyPr/>
                    <a:lstStyle/>
                    <a:p>
                      <a:r>
                        <a:rPr lang="en-US" sz="1400" dirty="0">
                          <a:latin typeface="Calibri" panose="020F0502020204030204" pitchFamily="34" charset="0"/>
                          <a:cs typeface="Calibri" panose="020F0502020204030204" pitchFamily="34" charset="0"/>
                        </a:rPr>
                        <a:t>S</a:t>
                      </a:r>
                      <a:r>
                        <a:rPr lang="en-GB" sz="1400" dirty="0">
                          <a:latin typeface="Calibri" panose="020F0502020204030204" pitchFamily="34" charset="0"/>
                          <a:cs typeface="Calibri" panose="020F0502020204030204" pitchFamily="34" charset="0"/>
                        </a:rPr>
                        <a:t>taff Recruitment Example</a:t>
                      </a:r>
                    </a:p>
                  </a:txBody>
                  <a:tcPr/>
                </a:tc>
                <a:tc>
                  <a:txBody>
                    <a:bodyPr/>
                    <a:lstStyle/>
                    <a:p>
                      <a:pPr algn="ctr"/>
                      <a:endParaRPr lang="en-GB" sz="1400" dirty="0">
                        <a:solidFill>
                          <a:schemeClr val="bg1"/>
                        </a:solidFill>
                        <a:latin typeface="Calibri" panose="020F0502020204030204" pitchFamily="34" charset="0"/>
                        <a:cs typeface="Calibri" panose="020F0502020204030204" pitchFamily="34" charset="0"/>
                      </a:endParaRPr>
                    </a:p>
                  </a:txBody>
                  <a:tcPr>
                    <a:solidFill>
                      <a:schemeClr val="accent2"/>
                    </a:solidFill>
                  </a:tcPr>
                </a:tc>
                <a:tc>
                  <a:txBody>
                    <a:bodyPr/>
                    <a:lstStyle/>
                    <a:p>
                      <a:endParaRPr lang="en-US"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tc>
                <a:tc>
                  <a:txBody>
                    <a:bodyPr/>
                    <a:lstStyle/>
                    <a:p>
                      <a:pPr marL="0" marR="0" lvl="0" indent="0" algn="ctr" defTabSz="914488" rtl="0" eaLnBrk="1" fontAlgn="auto" latinLnBrk="0" hangingPunct="1">
                        <a:lnSpc>
                          <a:spcPct val="100000"/>
                        </a:lnSpc>
                        <a:spcBef>
                          <a:spcPts val="0"/>
                        </a:spcBef>
                        <a:spcAft>
                          <a:spcPts val="0"/>
                        </a:spcAft>
                        <a:buClrTx/>
                        <a:buSzTx/>
                        <a:buFontTx/>
                        <a:buNone/>
                        <a:tabLst/>
                        <a:defRPr/>
                      </a:pPr>
                      <a:r>
                        <a:rPr lang="en-GB" sz="1400" dirty="0">
                          <a:solidFill>
                            <a:schemeClr val="bg1"/>
                          </a:solidFill>
                          <a:latin typeface="Calibri" panose="020F0502020204030204" pitchFamily="34" charset="0"/>
                          <a:cs typeface="Calibri" panose="020F0502020204030204" pitchFamily="34" charset="0"/>
                        </a:rPr>
                        <a:t>Averse</a:t>
                      </a:r>
                    </a:p>
                    <a:p>
                      <a:pPr algn="ctr"/>
                      <a:endParaRPr lang="en-GB" sz="1400" dirty="0">
                        <a:solidFill>
                          <a:schemeClr val="bg1"/>
                        </a:solidFill>
                        <a:latin typeface="Calibri" panose="020F0502020204030204" pitchFamily="34" charset="0"/>
                        <a:cs typeface="Calibri" panose="020F0502020204030204" pitchFamily="34" charset="0"/>
                      </a:endParaRPr>
                    </a:p>
                  </a:txBody>
                  <a:tcPr>
                    <a:solidFill>
                      <a:srgbClr val="7030A0"/>
                    </a:solidFill>
                  </a:tcPr>
                </a:tc>
                <a:tc>
                  <a:txBody>
                    <a:bodyPr/>
                    <a:lstStyle/>
                    <a:p>
                      <a:endParaRPr lang="en-GB" sz="1400" dirty="0">
                        <a:latin typeface="Calibri" panose="020F0502020204030204" pitchFamily="34" charset="0"/>
                        <a:cs typeface="Calibri" panose="020F0502020204030204" pitchFamily="34" charset="0"/>
                      </a:endParaRPr>
                    </a:p>
                    <a:p>
                      <a:endParaRPr lang="en-GB" sz="1400" dirty="0">
                        <a:latin typeface="Calibri" panose="020F0502020204030204" pitchFamily="34" charset="0"/>
                        <a:cs typeface="Calibri" panose="020F0502020204030204" pitchFamily="34" charset="0"/>
                      </a:endParaRPr>
                    </a:p>
                  </a:txBody>
                  <a:tcPr>
                    <a:solidFill>
                      <a:srgbClr val="FFFF00"/>
                    </a:solidFill>
                  </a:tcPr>
                </a:tc>
                <a:extLst>
                  <a:ext uri="{0D108BD9-81ED-4DB2-BD59-A6C34878D82A}">
                    <a16:rowId xmlns:a16="http://schemas.microsoft.com/office/drawing/2014/main" val="1744488165"/>
                  </a:ext>
                </a:extLst>
              </a:tr>
            </a:tbl>
          </a:graphicData>
        </a:graphic>
      </p:graphicFrame>
      <p:pic>
        <p:nvPicPr>
          <p:cNvPr id="13314" name="Picture 11">
            <a:extLst>
              <a:ext uri="{FF2B5EF4-FFF2-40B4-BE49-F238E27FC236}">
                <a16:creationId xmlns:a16="http://schemas.microsoft.com/office/drawing/2014/main" id="{8FCA23AD-D2FD-4F66-8D8F-7B026AFDD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275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8B2CE80-EB4D-495C-930B-1EFB2A59C543}"/>
              </a:ext>
            </a:extLst>
          </p:cNvPr>
          <p:cNvSpPr>
            <a:spLocks noGrp="1"/>
          </p:cNvSpPr>
          <p:nvPr>
            <p:ph type="title"/>
          </p:nvPr>
        </p:nvSpPr>
        <p:spPr>
          <a:xfrm>
            <a:off x="409575" y="347330"/>
            <a:ext cx="9551289" cy="931545"/>
          </a:xfrm>
        </p:spPr>
        <p:txBody>
          <a:bodyPr anchor="b">
            <a:normAutofit/>
          </a:bodyPr>
          <a:lstStyle/>
          <a:p>
            <a:r>
              <a:rPr lang="en-GB" sz="5000" dirty="0">
                <a:latin typeface="Calibri Light" panose="020F0302020204030204" pitchFamily="34" charset="0"/>
                <a:cs typeface="Calibri Light" panose="020F0302020204030204" pitchFamily="34" charset="0"/>
              </a:rPr>
              <a:t>Lived Experience Review</a:t>
            </a:r>
          </a:p>
        </p:txBody>
      </p:sp>
      <p:pic>
        <p:nvPicPr>
          <p:cNvPr id="5" name="Picture 4">
            <a:extLst>
              <a:ext uri="{FF2B5EF4-FFF2-40B4-BE49-F238E27FC236}">
                <a16:creationId xmlns:a16="http://schemas.microsoft.com/office/drawing/2014/main" id="{8504EF02-2699-4035-91B1-2A175CCF5E3F}"/>
              </a:ext>
            </a:extLst>
          </p:cNvPr>
          <p:cNvPicPr>
            <a:picLocks noChangeAspect="1"/>
          </p:cNvPicPr>
          <p:nvPr/>
        </p:nvPicPr>
        <p:blipFill>
          <a:blip r:embed="rId2"/>
          <a:stretch>
            <a:fillRect/>
          </a:stretch>
        </p:blipFill>
        <p:spPr>
          <a:xfrm>
            <a:off x="8416106" y="3088625"/>
            <a:ext cx="3775894" cy="4265550"/>
          </a:xfrm>
          <a:prstGeom prst="rect">
            <a:avLst/>
          </a:prstGeom>
        </p:spPr>
      </p:pic>
      <p:sp>
        <p:nvSpPr>
          <p:cNvPr id="19" name="TextBox 18">
            <a:extLst>
              <a:ext uri="{FF2B5EF4-FFF2-40B4-BE49-F238E27FC236}">
                <a16:creationId xmlns:a16="http://schemas.microsoft.com/office/drawing/2014/main" id="{ED3919C3-B205-4BDA-8C70-9A8D03D71261}"/>
              </a:ext>
            </a:extLst>
          </p:cNvPr>
          <p:cNvSpPr txBox="1"/>
          <p:nvPr/>
        </p:nvSpPr>
        <p:spPr>
          <a:xfrm>
            <a:off x="409575" y="1278875"/>
            <a:ext cx="11582400" cy="3539430"/>
          </a:xfrm>
          <a:prstGeom prst="rect">
            <a:avLst/>
          </a:prstGeom>
          <a:noFill/>
        </p:spPr>
        <p:txBody>
          <a:bodyPr wrap="square">
            <a:spAutoFit/>
          </a:bodyPr>
          <a:lstStyle/>
          <a:p>
            <a:r>
              <a:rPr lang="en-GB" sz="2800" dirty="0">
                <a:latin typeface="Calibri" panose="020F0502020204030204" pitchFamily="34" charset="0"/>
                <a:ea typeface="Calibri" panose="020F0502020204030204" pitchFamily="34" charset="0"/>
              </a:rPr>
              <a:t>Maslow will</a:t>
            </a:r>
            <a:r>
              <a:rPr lang="en-GB" sz="2800" dirty="0">
                <a:effectLst/>
                <a:latin typeface="Calibri" panose="020F0502020204030204" pitchFamily="34" charset="0"/>
                <a:ea typeface="Calibri" panose="020F0502020204030204" pitchFamily="34" charset="0"/>
              </a:rPr>
              <a:t> have a Lived Experience reviews every </a:t>
            </a:r>
            <a:r>
              <a:rPr lang="en-GB" sz="2800" dirty="0">
                <a:latin typeface="Calibri" panose="020F0502020204030204" pitchFamily="34" charset="0"/>
                <a:ea typeface="Calibri" panose="020F0502020204030204" pitchFamily="34" charset="0"/>
              </a:rPr>
              <a:t>2-3</a:t>
            </a:r>
            <a:r>
              <a:rPr lang="en-GB" sz="2800" dirty="0">
                <a:effectLst/>
                <a:latin typeface="Calibri" panose="020F0502020204030204" pitchFamily="34" charset="0"/>
                <a:ea typeface="Calibri" panose="020F0502020204030204" pitchFamily="34" charset="0"/>
              </a:rPr>
              <a:t> years. </a:t>
            </a:r>
            <a:r>
              <a:rPr lang="en-GB" sz="2800" dirty="0">
                <a:latin typeface="Calibri" panose="020F0502020204030204" pitchFamily="34" charset="0"/>
                <a:ea typeface="Calibri" panose="020F0502020204030204" pitchFamily="34" charset="0"/>
              </a:rPr>
              <a:t>T</a:t>
            </a:r>
            <a:r>
              <a:rPr lang="en-GB" sz="2800" dirty="0">
                <a:effectLst/>
                <a:latin typeface="Calibri" panose="020F0502020204030204" pitchFamily="34" charset="0"/>
                <a:ea typeface="Calibri" panose="020F0502020204030204" pitchFamily="34" charset="0"/>
              </a:rPr>
              <a:t>hey must be carried out </a:t>
            </a:r>
            <a:r>
              <a:rPr lang="en-GB" sz="2800" dirty="0">
                <a:latin typeface="Calibri" panose="020F0502020204030204" pitchFamily="34" charset="0"/>
                <a:ea typeface="Calibri" panose="020F0502020204030204" pitchFamily="34" charset="0"/>
              </a:rPr>
              <a:t>inclusively with</a:t>
            </a:r>
            <a:r>
              <a:rPr lang="en-GB" sz="2800" dirty="0">
                <a:effectLst/>
                <a:latin typeface="Calibri" panose="020F0502020204030204" pitchFamily="34" charset="0"/>
                <a:ea typeface="Calibri" panose="020F0502020204030204" pitchFamily="34" charset="0"/>
              </a:rPr>
              <a:t> </a:t>
            </a:r>
            <a:r>
              <a:rPr lang="en-GB" sz="2800" dirty="0">
                <a:latin typeface="Calibri" panose="020F0502020204030204" pitchFamily="34" charset="0"/>
                <a:ea typeface="Calibri" panose="020F0502020204030204" pitchFamily="34" charset="0"/>
              </a:rPr>
              <a:t>those with Lived experience</a:t>
            </a:r>
            <a:r>
              <a:rPr lang="en-GB" sz="2800" dirty="0">
                <a:effectLst/>
                <a:latin typeface="Calibri" panose="020F0502020204030204" pitchFamily="34" charset="0"/>
                <a:ea typeface="Calibri" panose="020F0502020204030204" pitchFamily="34" charset="0"/>
              </a:rPr>
              <a:t>. </a:t>
            </a:r>
          </a:p>
          <a:p>
            <a:endParaRPr lang="en-GB" sz="2800" dirty="0">
              <a:latin typeface="Calibri" panose="020F0502020204030204" pitchFamily="34" charset="0"/>
              <a:ea typeface="Calibri" panose="020F0502020204030204" pitchFamily="34" charset="0"/>
            </a:endParaRPr>
          </a:p>
          <a:p>
            <a:r>
              <a:rPr lang="en-GB" sz="2800" dirty="0">
                <a:effectLst/>
                <a:latin typeface="Calibri" panose="020F0502020204030204" pitchFamily="34" charset="0"/>
                <a:ea typeface="Calibri" panose="020F0502020204030204" pitchFamily="34" charset="0"/>
              </a:rPr>
              <a:t>There is never a perfect time to do reviews, but it provides an </a:t>
            </a:r>
          </a:p>
          <a:p>
            <a:r>
              <a:rPr lang="en-GB" sz="2800" dirty="0">
                <a:effectLst/>
                <a:latin typeface="Calibri" panose="020F0502020204030204" pitchFamily="34" charset="0"/>
                <a:ea typeface="Calibri" panose="020F0502020204030204" pitchFamily="34" charset="0"/>
              </a:rPr>
              <a:t>important opportunity to re-look, </a:t>
            </a:r>
          </a:p>
          <a:p>
            <a:r>
              <a:rPr lang="en-GB" sz="2800" dirty="0">
                <a:effectLst/>
                <a:latin typeface="Calibri" panose="020F0502020204030204" pitchFamily="34" charset="0"/>
                <a:ea typeface="Calibri" panose="020F0502020204030204" pitchFamily="34" charset="0"/>
              </a:rPr>
              <a:t>re-think and re-set “where we are and where we want to be”</a:t>
            </a:r>
          </a:p>
          <a:p>
            <a:r>
              <a:rPr lang="en-GB" sz="2800" dirty="0">
                <a:effectLst/>
                <a:latin typeface="Calibri" panose="020F0502020204030204" pitchFamily="34" charset="0"/>
                <a:ea typeface="Calibri" panose="020F0502020204030204" pitchFamily="34" charset="0"/>
              </a:rPr>
              <a:t> </a:t>
            </a:r>
          </a:p>
          <a:p>
            <a:r>
              <a:rPr lang="en-GB" sz="2800" dirty="0">
                <a:latin typeface="Calibri" panose="020F0502020204030204" pitchFamily="34" charset="0"/>
                <a:ea typeface="Calibri" panose="020F0502020204030204" pitchFamily="34" charset="0"/>
              </a:rPr>
              <a:t>Are We Responsive or Reactive?</a:t>
            </a:r>
            <a:endParaRPr lang="en-GB" sz="2800" dirty="0">
              <a:effectLst/>
              <a:latin typeface="Calibri" panose="020F0502020204030204" pitchFamily="34" charset="0"/>
              <a:ea typeface="Calibri" panose="020F0502020204030204" pitchFamily="34" charset="0"/>
            </a:endParaRPr>
          </a:p>
        </p:txBody>
      </p:sp>
      <p:pic>
        <p:nvPicPr>
          <p:cNvPr id="14338" name="Picture 11">
            <a:extLst>
              <a:ext uri="{FF2B5EF4-FFF2-40B4-BE49-F238E27FC236}">
                <a16:creationId xmlns:a16="http://schemas.microsoft.com/office/drawing/2014/main" id="{EF71471F-A27A-4B6B-AD02-053AB966A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99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Title 2">
            <a:extLst>
              <a:ext uri="{FF2B5EF4-FFF2-40B4-BE49-F238E27FC236}">
                <a16:creationId xmlns:a16="http://schemas.microsoft.com/office/drawing/2014/main" id="{A8B2CE80-EB4D-495C-930B-1EFB2A59C543}"/>
              </a:ext>
            </a:extLst>
          </p:cNvPr>
          <p:cNvSpPr>
            <a:spLocks noGrp="1"/>
          </p:cNvSpPr>
          <p:nvPr>
            <p:ph type="title"/>
          </p:nvPr>
        </p:nvSpPr>
        <p:spPr>
          <a:xfrm>
            <a:off x="841248" y="548640"/>
            <a:ext cx="3730752" cy="5431536"/>
          </a:xfrm>
        </p:spPr>
        <p:txBody>
          <a:bodyPr vert="horz" lIns="91440" tIns="45720" rIns="91440" bIns="45720" rtlCol="0" anchor="ctr">
            <a:normAutofit/>
          </a:bodyPr>
          <a:lstStyle/>
          <a:p>
            <a:pPr defTabSz="914400"/>
            <a:r>
              <a:rPr lang="en-US" sz="5400" dirty="0">
                <a:solidFill>
                  <a:schemeClr val="accent1"/>
                </a:solidFill>
                <a:latin typeface="Calibri" panose="020F0502020204030204" pitchFamily="34" charset="0"/>
                <a:cs typeface="Calibri" panose="020F0502020204030204" pitchFamily="34" charset="0"/>
              </a:rPr>
              <a:t>Lived Experience</a:t>
            </a:r>
            <a:r>
              <a:rPr lang="en-US" sz="5400" kern="1200" dirty="0">
                <a:solidFill>
                  <a:schemeClr val="accent1"/>
                </a:solidFill>
                <a:latin typeface="Calibri" panose="020F0502020204030204" pitchFamily="34" charset="0"/>
                <a:cs typeface="Calibri" panose="020F0502020204030204" pitchFamily="34" charset="0"/>
              </a:rPr>
              <a:t> Review: </a:t>
            </a:r>
            <a:br>
              <a:rPr lang="en-US" sz="5400" kern="1200" dirty="0">
                <a:solidFill>
                  <a:schemeClr val="accent1"/>
                </a:solidFill>
                <a:latin typeface="Calibri" panose="020F0502020204030204" pitchFamily="34" charset="0"/>
                <a:cs typeface="Calibri" panose="020F0502020204030204" pitchFamily="34" charset="0"/>
              </a:rPr>
            </a:br>
            <a:r>
              <a:rPr lang="en-US" sz="5400" kern="1200" dirty="0">
                <a:solidFill>
                  <a:schemeClr val="accent1"/>
                </a:solidFill>
                <a:latin typeface="Calibri" panose="020F0502020204030204" pitchFamily="34" charset="0"/>
                <a:cs typeface="Calibri" panose="020F0502020204030204" pitchFamily="34" charset="0"/>
              </a:rPr>
              <a:t>Goals</a:t>
            </a:r>
            <a:br>
              <a:rPr lang="en-US" sz="5400" kern="1200" dirty="0">
                <a:solidFill>
                  <a:schemeClr val="accent1"/>
                </a:solidFill>
                <a:latin typeface="Calibri" panose="020F0502020204030204" pitchFamily="34" charset="0"/>
                <a:cs typeface="Calibri" panose="020F0502020204030204" pitchFamily="34" charset="0"/>
              </a:rPr>
            </a:br>
            <a:endParaRPr lang="en-US" sz="5400" b="0" kern="1200" dirty="0">
              <a:solidFill>
                <a:schemeClr val="accent1"/>
              </a:solidFill>
              <a:latin typeface="Calibri" panose="020F0502020204030204" pitchFamily="34" charset="0"/>
              <a:cs typeface="Calibri" panose="020F0502020204030204" pitchFamily="34" charset="0"/>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083D22CC-4A9E-49A0-AF9E-F920FCED2E7F}"/>
              </a:ext>
            </a:extLst>
          </p:cNvPr>
          <p:cNvSpPr txBox="1"/>
          <p:nvPr/>
        </p:nvSpPr>
        <p:spPr>
          <a:xfrm>
            <a:off x="5126418" y="552090"/>
            <a:ext cx="6705918" cy="2686409"/>
          </a:xfrm>
          <a:prstGeom prst="rect">
            <a:avLst/>
          </a:prstGeom>
        </p:spPr>
        <p:txBody>
          <a:bodyPr vert="horz" lIns="91440" tIns="45720" rIns="91440" bIns="45720" rtlCol="0" anchor="ctr">
            <a:normAutofit fontScale="92500" lnSpcReduction="10000"/>
          </a:bodyPr>
          <a:lstStyle/>
          <a:p>
            <a:pPr marL="2286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0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Developing an Emotionally intelligent strength based     Foundation.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Looking to the future, </a:t>
            </a:r>
            <a:r>
              <a:rPr lang="en-US" sz="2200" dirty="0">
                <a:solidFill>
                  <a:srgbClr val="4472C4"/>
                </a:solidFill>
                <a:latin typeface="Calibri" panose="020F0502020204030204" pitchFamily="34" charset="0"/>
                <a:cs typeface="Calibri" panose="020F0502020204030204" pitchFamily="34" charset="0"/>
              </a:rPr>
              <a:t>Maslow </a:t>
            </a:r>
            <a:r>
              <a:rPr kumimoji="0" lang="en-US" sz="22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needs to embed a systems leadership approach with an emphasis on Emotional Intelligence and compassionate Leadership to become a strength based high preforming Foundation.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To do this we need: </a:t>
            </a:r>
            <a:r>
              <a:rPr kumimoji="0" lang="en-US" sz="22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the </a:t>
            </a:r>
            <a:r>
              <a:rPr lang="en-US" sz="2200" dirty="0">
                <a:solidFill>
                  <a:srgbClr val="ED7D31"/>
                </a:solidFill>
                <a:latin typeface="Calibri" panose="020F0502020204030204" pitchFamily="34" charset="0"/>
                <a:cs typeface="Calibri" panose="020F0502020204030204" pitchFamily="34" charset="0"/>
              </a:rPr>
              <a:t>Leadership </a:t>
            </a:r>
            <a:r>
              <a:rPr kumimoji="0" lang="en-US" sz="22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Team to </a:t>
            </a:r>
            <a:r>
              <a:rPr lang="en-US" sz="2200" dirty="0">
                <a:solidFill>
                  <a:srgbClr val="ED7D31"/>
                </a:solidFill>
                <a:latin typeface="Calibri" panose="020F0502020204030204" pitchFamily="34" charset="0"/>
                <a:cs typeface="Calibri" panose="020F0502020204030204" pitchFamily="34" charset="0"/>
              </a:rPr>
              <a:t>ensure</a:t>
            </a:r>
            <a:r>
              <a:rPr kumimoji="0" lang="en-US" sz="22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external strategic focus and provide </a:t>
            </a:r>
            <a:r>
              <a:rPr lang="en-US" sz="2200" dirty="0">
                <a:solidFill>
                  <a:srgbClr val="ED7D31"/>
                </a:solidFill>
                <a:latin typeface="Calibri" panose="020F0502020204030204" pitchFamily="34" charset="0"/>
                <a:cs typeface="Calibri" panose="020F0502020204030204" pitchFamily="34" charset="0"/>
              </a:rPr>
              <a:t>staff</a:t>
            </a:r>
            <a:r>
              <a:rPr kumimoji="0" lang="en-US" sz="22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autonomy with focused support to tackle operational issues and take greater ownership that's</a:t>
            </a:r>
            <a:r>
              <a:rPr lang="en-US" sz="2200" dirty="0">
                <a:solidFill>
                  <a:srgbClr val="ED7D31"/>
                </a:solidFill>
                <a:latin typeface="Calibri" panose="020F0502020204030204" pitchFamily="34" charset="0"/>
                <a:cs typeface="Calibri" panose="020F0502020204030204" pitchFamily="34" charset="0"/>
              </a:rPr>
              <a:t> fully inclusive with Lived experience.</a:t>
            </a:r>
            <a:endParaRPr kumimoji="0" lang="en-US" sz="22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A0CABD2E-4A4D-47D9-A943-9EA00B7B1B76}"/>
              </a:ext>
            </a:extLst>
          </p:cNvPr>
          <p:cNvSpPr txBox="1"/>
          <p:nvPr/>
        </p:nvSpPr>
        <p:spPr>
          <a:xfrm>
            <a:off x="5138220" y="3293767"/>
            <a:ext cx="6705918" cy="2916533"/>
          </a:xfrm>
          <a:prstGeom prst="rect">
            <a:avLst/>
          </a:prstGeom>
        </p:spPr>
        <p:txBody>
          <a:bodyPr vert="horz" lIns="91440" tIns="45720" rIns="91440" bIns="45720" rtlCol="0" anchor="ctr">
            <a:normAutofit/>
          </a:bodyPr>
          <a:lstStyle/>
          <a:p>
            <a:pPr marL="228600" marR="0" lvl="0" indent="-457200" algn="l" defTabSz="914400" rtl="0" eaLnBrk="1" fontAlgn="auto" latinLnBrk="0" hangingPunct="1">
              <a:lnSpc>
                <a:spcPct val="90000"/>
              </a:lnSpc>
              <a:spcBef>
                <a:spcPts val="0"/>
              </a:spcBef>
              <a:spcAft>
                <a:spcPts val="600"/>
              </a:spcAft>
              <a:buClrTx/>
              <a:buSzTx/>
              <a:buFont typeface="+mj-lt"/>
              <a:buAutoNum type="arabicPeriod" startAt="2"/>
              <a:tabLst/>
              <a:defRPr/>
            </a:pPr>
            <a:r>
              <a:rPr kumimoji="0" lang="en-US" sz="20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Strengthening Governance and Assurance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Reflect on the recognised positive processes and mechanisms for assurance that are in place, to ensure they continue to be robust in the future where greater responsibility and accountability is devolved to </a:t>
            </a:r>
            <a:r>
              <a:rPr lang="en-US" sz="2000" dirty="0">
                <a:solidFill>
                  <a:srgbClr val="4472C4"/>
                </a:solidFill>
                <a:latin typeface="Calibri" panose="020F0502020204030204" pitchFamily="34" charset="0"/>
                <a:cs typeface="Calibri" panose="020F0502020204030204" pitchFamily="34" charset="0"/>
              </a:rPr>
              <a:t>staff.</a:t>
            </a:r>
            <a:endParaRPr kumimoji="0" lang="en-US" sz="2000" b="0"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To do this we need to think about: </a:t>
            </a:r>
            <a:r>
              <a:rPr kumimoji="0" lang="en-US" sz="20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whether there are any gaps in reporting structures and lines of accountability and assurance within each </a:t>
            </a:r>
            <a:r>
              <a:rPr lang="en-US" sz="2000" dirty="0">
                <a:solidFill>
                  <a:srgbClr val="ED7D31"/>
                </a:solidFill>
                <a:latin typeface="Calibri" panose="020F0502020204030204" pitchFamily="34" charset="0"/>
                <a:cs typeface="Calibri" panose="020F0502020204030204" pitchFamily="34" charset="0"/>
              </a:rPr>
              <a:t>delivery area.</a:t>
            </a:r>
            <a:endParaRPr kumimoji="0" lang="en-US" sz="20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endParaRPr>
          </a:p>
        </p:txBody>
      </p:sp>
      <p:pic>
        <p:nvPicPr>
          <p:cNvPr id="15362" name="Picture 11">
            <a:extLst>
              <a:ext uri="{FF2B5EF4-FFF2-40B4-BE49-F238E27FC236}">
                <a16:creationId xmlns:a16="http://schemas.microsoft.com/office/drawing/2014/main" id="{3941C6BC-2F2F-4208-8AE9-83D1A3C7B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269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2">
            <a:extLst>
              <a:ext uri="{FF2B5EF4-FFF2-40B4-BE49-F238E27FC236}">
                <a16:creationId xmlns:a16="http://schemas.microsoft.com/office/drawing/2014/main" id="{A8B2CE80-EB4D-495C-930B-1EFB2A59C543}"/>
              </a:ext>
            </a:extLst>
          </p:cNvPr>
          <p:cNvSpPr>
            <a:spLocks noGrp="1"/>
          </p:cNvSpPr>
          <p:nvPr>
            <p:ph type="title"/>
          </p:nvPr>
        </p:nvSpPr>
        <p:spPr>
          <a:xfrm>
            <a:off x="841248" y="548640"/>
            <a:ext cx="3730752" cy="5431536"/>
          </a:xfrm>
        </p:spPr>
        <p:txBody>
          <a:bodyPr vert="horz" lIns="91440" tIns="45720" rIns="91440" bIns="45720" rtlCol="0" anchor="ctr">
            <a:normAutofit/>
          </a:bodyPr>
          <a:lstStyle/>
          <a:p>
            <a:pPr defTabSz="914400"/>
            <a:r>
              <a:rPr lang="en-US" sz="5400" dirty="0">
                <a:solidFill>
                  <a:schemeClr val="accent1"/>
                </a:solidFill>
                <a:latin typeface="Calibri" panose="020F0502020204030204" pitchFamily="34" charset="0"/>
                <a:cs typeface="Calibri" panose="020F0502020204030204" pitchFamily="34" charset="0"/>
              </a:rPr>
              <a:t>Lived experience</a:t>
            </a:r>
            <a:r>
              <a:rPr lang="en-US" sz="5400" kern="1200" dirty="0">
                <a:solidFill>
                  <a:schemeClr val="accent1"/>
                </a:solidFill>
                <a:latin typeface="Calibri" panose="020F0502020204030204" pitchFamily="34" charset="0"/>
                <a:cs typeface="Calibri" panose="020F0502020204030204" pitchFamily="34" charset="0"/>
              </a:rPr>
              <a:t> Review: </a:t>
            </a:r>
            <a:br>
              <a:rPr lang="en-US" sz="5400" kern="1200" dirty="0">
                <a:solidFill>
                  <a:schemeClr val="accent1"/>
                </a:solidFill>
                <a:latin typeface="Calibri" panose="020F0502020204030204" pitchFamily="34" charset="0"/>
                <a:cs typeface="Calibri" panose="020F0502020204030204" pitchFamily="34" charset="0"/>
              </a:rPr>
            </a:br>
            <a:r>
              <a:rPr lang="en-US" sz="5400" kern="1200" dirty="0">
                <a:solidFill>
                  <a:schemeClr val="accent1"/>
                </a:solidFill>
                <a:latin typeface="Calibri" panose="020F0502020204030204" pitchFamily="34" charset="0"/>
                <a:cs typeface="Calibri" panose="020F0502020204030204" pitchFamily="34" charset="0"/>
              </a:rPr>
              <a:t>Goals</a:t>
            </a:r>
            <a:br>
              <a:rPr lang="en-US" sz="5400" kern="1200" dirty="0">
                <a:solidFill>
                  <a:schemeClr val="accent1"/>
                </a:solidFill>
                <a:latin typeface="Calibri" panose="020F0502020204030204" pitchFamily="34" charset="0"/>
                <a:cs typeface="Calibri" panose="020F0502020204030204" pitchFamily="34" charset="0"/>
              </a:rPr>
            </a:br>
            <a:endParaRPr lang="en-US" sz="5400" b="0" kern="1200" dirty="0">
              <a:solidFill>
                <a:schemeClr val="accent1"/>
              </a:solidFill>
              <a:latin typeface="Calibri" panose="020F0502020204030204" pitchFamily="34" charset="0"/>
              <a:cs typeface="Calibri" panose="020F0502020204030204" pitchFamily="34" charset="0"/>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83D22CC-4A9E-49A0-AF9E-F920FCED2E7F}"/>
              </a:ext>
            </a:extLst>
          </p:cNvPr>
          <p:cNvSpPr txBox="1"/>
          <p:nvPr/>
        </p:nvSpPr>
        <p:spPr>
          <a:xfrm>
            <a:off x="5138220" y="303679"/>
            <a:ext cx="6705918" cy="2686409"/>
          </a:xfrm>
          <a:prstGeom prst="rect">
            <a:avLst/>
          </a:prstGeom>
        </p:spPr>
        <p:txBody>
          <a:bodyPr vert="horz" lIns="91440" tIns="45720" rIns="91440" bIns="45720" rtlCol="0" anchor="ctr">
            <a:normAutofit/>
          </a:bodyPr>
          <a:lstStyle/>
          <a:p>
            <a:pPr marL="228600" indent="-457200">
              <a:lnSpc>
                <a:spcPct val="90000"/>
              </a:lnSpc>
              <a:spcAft>
                <a:spcPts val="600"/>
              </a:spcAft>
              <a:buFont typeface="+mj-lt"/>
              <a:buAutoNum type="arabicPeriod" startAt="3"/>
            </a:pPr>
            <a:r>
              <a:rPr lang="en-US" sz="2000" b="1" dirty="0">
                <a:solidFill>
                  <a:schemeClr val="accent1"/>
                </a:solidFill>
                <a:latin typeface="Calibri" panose="020F0502020204030204" pitchFamily="34" charset="0"/>
                <a:cs typeface="Calibri" panose="020F0502020204030204" pitchFamily="34" charset="0"/>
              </a:rPr>
              <a:t>Quality and Safety</a:t>
            </a:r>
          </a:p>
          <a:p>
            <a:pPr>
              <a:lnSpc>
                <a:spcPct val="90000"/>
              </a:lnSpc>
              <a:spcAft>
                <a:spcPts val="600"/>
              </a:spcAft>
            </a:pPr>
            <a:r>
              <a:rPr lang="en-GB" sz="2000" dirty="0">
                <a:solidFill>
                  <a:schemeClr val="accent1"/>
                </a:solidFill>
                <a:latin typeface="Calibri" panose="020F0502020204030204" pitchFamily="34" charset="0"/>
              </a:rPr>
              <a:t>P</a:t>
            </a:r>
            <a:r>
              <a:rPr lang="en-GB" sz="2000" b="0" i="0" u="none" strike="noStrike" baseline="0" dirty="0">
                <a:solidFill>
                  <a:schemeClr val="accent1"/>
                </a:solidFill>
                <a:latin typeface="Calibri" panose="020F0502020204030204" pitchFamily="34" charset="0"/>
              </a:rPr>
              <a:t>rogression towards embedding a safety culture and a culture of continuous improvement is the empowerment of </a:t>
            </a:r>
            <a:r>
              <a:rPr lang="en-GB" sz="2000" dirty="0">
                <a:solidFill>
                  <a:schemeClr val="accent1"/>
                </a:solidFill>
                <a:latin typeface="Calibri" panose="020F0502020204030204" pitchFamily="34" charset="0"/>
              </a:rPr>
              <a:t>everyone</a:t>
            </a:r>
            <a:r>
              <a:rPr lang="en-GB" sz="2000" b="0" i="0" u="none" strike="noStrike" baseline="0" dirty="0">
                <a:solidFill>
                  <a:schemeClr val="accent1"/>
                </a:solidFill>
                <a:latin typeface="Calibri" panose="020F0502020204030204" pitchFamily="34" charset="0"/>
              </a:rPr>
              <a:t> to own. </a:t>
            </a:r>
            <a:r>
              <a:rPr lang="en-GB" sz="2000" dirty="0">
                <a:solidFill>
                  <a:schemeClr val="accent1"/>
                </a:solidFill>
                <a:latin typeface="Calibri" panose="020F0502020204030204" pitchFamily="34" charset="0"/>
              </a:rPr>
              <a:t>M</a:t>
            </a:r>
            <a:r>
              <a:rPr lang="en-GB" sz="2000" b="0" i="0" u="none" strike="noStrike" baseline="0" dirty="0">
                <a:solidFill>
                  <a:schemeClr val="accent1"/>
                </a:solidFill>
                <a:latin typeface="Calibri" panose="020F0502020204030204" pitchFamily="34" charset="0"/>
              </a:rPr>
              <a:t>anage safety and quality strategies effectively and consistently</a:t>
            </a:r>
            <a:r>
              <a:rPr lang="en-GB" sz="2000" dirty="0">
                <a:solidFill>
                  <a:schemeClr val="accent1"/>
                </a:solidFill>
                <a:latin typeface="Calibri" panose="020F0502020204030204" pitchFamily="34" charset="0"/>
              </a:rPr>
              <a:t> with Joy Hope and Meaning.</a:t>
            </a:r>
            <a:endParaRPr lang="en-US" sz="2000" dirty="0">
              <a:solidFill>
                <a:schemeClr val="accent1"/>
              </a:solidFill>
              <a:latin typeface="Calibri" panose="020F0502020204030204" pitchFamily="34" charset="0"/>
              <a:cs typeface="Calibri" panose="020F0502020204030204" pitchFamily="34" charset="0"/>
            </a:endParaRPr>
          </a:p>
          <a:p>
            <a:pPr>
              <a:lnSpc>
                <a:spcPct val="90000"/>
              </a:lnSpc>
              <a:spcAft>
                <a:spcPts val="600"/>
              </a:spcAft>
            </a:pPr>
            <a:r>
              <a:rPr lang="en-US" sz="2000" b="1" dirty="0">
                <a:solidFill>
                  <a:schemeClr val="accent2"/>
                </a:solidFill>
                <a:latin typeface="Calibri" panose="020F0502020204030204" pitchFamily="34" charset="0"/>
                <a:cs typeface="Calibri" panose="020F0502020204030204" pitchFamily="34" charset="0"/>
              </a:rPr>
              <a:t>To do this we need to think about: </a:t>
            </a:r>
            <a:r>
              <a:rPr lang="en-US" sz="2000" dirty="0">
                <a:solidFill>
                  <a:schemeClr val="accent2"/>
                </a:solidFill>
                <a:latin typeface="Calibri" panose="020F0502020204030204" pitchFamily="34" charset="0"/>
                <a:cs typeface="Calibri" panose="020F0502020204030204" pitchFamily="34" charset="0"/>
              </a:rPr>
              <a:t>using our plans to ensure proactive quality improvement with audit evidence.</a:t>
            </a:r>
          </a:p>
        </p:txBody>
      </p:sp>
      <p:sp>
        <p:nvSpPr>
          <p:cNvPr id="10" name="TextBox 9">
            <a:extLst>
              <a:ext uri="{FF2B5EF4-FFF2-40B4-BE49-F238E27FC236}">
                <a16:creationId xmlns:a16="http://schemas.microsoft.com/office/drawing/2014/main" id="{A0CABD2E-4A4D-47D9-A943-9EA00B7B1B76}"/>
              </a:ext>
            </a:extLst>
          </p:cNvPr>
          <p:cNvSpPr txBox="1"/>
          <p:nvPr/>
        </p:nvSpPr>
        <p:spPr>
          <a:xfrm>
            <a:off x="5138220" y="2950105"/>
            <a:ext cx="6705918" cy="3604216"/>
          </a:xfrm>
          <a:prstGeom prst="rect">
            <a:avLst/>
          </a:prstGeom>
        </p:spPr>
        <p:txBody>
          <a:bodyPr vert="horz" lIns="91440" tIns="45720" rIns="91440" bIns="45720" rtlCol="0" anchor="ctr">
            <a:normAutofit/>
          </a:bodyPr>
          <a:lstStyle/>
          <a:p>
            <a:pPr marL="228600" indent="-457200">
              <a:lnSpc>
                <a:spcPct val="90000"/>
              </a:lnSpc>
              <a:spcAft>
                <a:spcPts val="600"/>
              </a:spcAft>
              <a:buFont typeface="+mj-lt"/>
              <a:buAutoNum type="arabicPeriod" startAt="4"/>
            </a:pPr>
            <a:r>
              <a:rPr lang="en-US" sz="2000" b="1" dirty="0">
                <a:solidFill>
                  <a:schemeClr val="accent1"/>
                </a:solidFill>
                <a:latin typeface="Calibri" panose="020F0502020204030204" pitchFamily="34" charset="0"/>
                <a:cs typeface="Calibri" panose="020F0502020204030204" pitchFamily="34" charset="0"/>
              </a:rPr>
              <a:t>Strengthening Engagement </a:t>
            </a:r>
          </a:p>
          <a:p>
            <a:pPr>
              <a:lnSpc>
                <a:spcPct val="90000"/>
              </a:lnSpc>
              <a:spcAft>
                <a:spcPts val="600"/>
              </a:spcAft>
            </a:pPr>
            <a:r>
              <a:rPr lang="en-US" sz="2000" dirty="0">
                <a:solidFill>
                  <a:schemeClr val="accent1"/>
                </a:solidFill>
                <a:latin typeface="Calibri" panose="020F0502020204030204" pitchFamily="34" charset="0"/>
                <a:cs typeface="Calibri" panose="020F0502020204030204" pitchFamily="34" charset="0"/>
              </a:rPr>
              <a:t>The Board needs to define the Associate Trustees roles within the Foundation nationally, regionally and locally under the emerging context of those with Lived experience. </a:t>
            </a:r>
          </a:p>
          <a:p>
            <a:pPr>
              <a:lnSpc>
                <a:spcPct val="90000"/>
              </a:lnSpc>
              <a:spcAft>
                <a:spcPts val="600"/>
              </a:spcAft>
            </a:pPr>
            <a:r>
              <a:rPr lang="en-US" sz="2000" b="1" dirty="0">
                <a:solidFill>
                  <a:schemeClr val="accent2"/>
                </a:solidFill>
                <a:latin typeface="Calibri" panose="020F0502020204030204" pitchFamily="34" charset="0"/>
                <a:cs typeface="Calibri" panose="020F0502020204030204" pitchFamily="34" charset="0"/>
              </a:rPr>
              <a:t>To do this we need to think about: </a:t>
            </a:r>
            <a:r>
              <a:rPr lang="en-US" sz="2000" dirty="0">
                <a:solidFill>
                  <a:schemeClr val="accent2"/>
                </a:solidFill>
                <a:latin typeface="Calibri" panose="020F0502020204030204" pitchFamily="34" charset="0"/>
                <a:cs typeface="Calibri" panose="020F0502020204030204" pitchFamily="34" charset="0"/>
              </a:rPr>
              <a:t>The Foundation needs to progress the priority actions of the Workforce development Strategy to embed Lived experience throughout the Foundation at </a:t>
            </a:r>
            <a:r>
              <a:rPr lang="en-US" sz="2000">
                <a:solidFill>
                  <a:schemeClr val="accent2"/>
                </a:solidFill>
                <a:latin typeface="Calibri" panose="020F0502020204030204" pitchFamily="34" charset="0"/>
                <a:cs typeface="Calibri" panose="020F0502020204030204" pitchFamily="34" charset="0"/>
              </a:rPr>
              <a:t>all levels.</a:t>
            </a:r>
            <a:endParaRPr lang="en-US" sz="2000" dirty="0">
              <a:solidFill>
                <a:schemeClr val="accent2"/>
              </a:solidFill>
              <a:latin typeface="Calibri" panose="020F0502020204030204" pitchFamily="34" charset="0"/>
              <a:cs typeface="Calibri" panose="020F0502020204030204" pitchFamily="34" charset="0"/>
            </a:endParaRPr>
          </a:p>
        </p:txBody>
      </p:sp>
      <p:pic>
        <p:nvPicPr>
          <p:cNvPr id="16386" name="Picture 11">
            <a:extLst>
              <a:ext uri="{FF2B5EF4-FFF2-40B4-BE49-F238E27FC236}">
                <a16:creationId xmlns:a16="http://schemas.microsoft.com/office/drawing/2014/main" id="{C08EF9C7-226A-488A-BE60-73676AF29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13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197320-5E91-42E7-8340-99D981BE7F10}"/>
              </a:ext>
            </a:extLst>
          </p:cNvPr>
          <p:cNvSpPr txBox="1">
            <a:spLocks/>
          </p:cNvSpPr>
          <p:nvPr/>
        </p:nvSpPr>
        <p:spPr bwMode="auto">
          <a:xfrm>
            <a:off x="116541" y="247731"/>
            <a:ext cx="11878235" cy="612881"/>
          </a:xfrm>
          <a:prstGeom prst="rect">
            <a:avLst/>
          </a:prstGeom>
          <a:noFill/>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b="1" kern="1200">
                <a:solidFill>
                  <a:schemeClr val="accent1"/>
                </a:solidFill>
                <a:latin typeface="Arial" charset="0"/>
                <a:ea typeface="Arial" charset="0"/>
                <a:cs typeface="Arial" charset="0"/>
              </a:defRPr>
            </a:lvl1pPr>
            <a:lvl2pPr algn="l" rtl="0" eaLnBrk="1" fontAlgn="base" hangingPunct="1">
              <a:lnSpc>
                <a:spcPct val="90000"/>
              </a:lnSpc>
              <a:spcBef>
                <a:spcPct val="0"/>
              </a:spcBef>
              <a:spcAft>
                <a:spcPct val="0"/>
              </a:spcAft>
              <a:defRPr sz="4400" b="1">
                <a:solidFill>
                  <a:schemeClr val="accent1"/>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chemeClr val="accent1"/>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chemeClr val="accent1"/>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chemeClr val="accent1"/>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400" b="1">
                <a:solidFill>
                  <a:schemeClr val="accent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b="1">
                <a:solidFill>
                  <a:schemeClr val="accent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b="1">
                <a:solidFill>
                  <a:schemeClr val="accent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b="1">
                <a:solidFill>
                  <a:schemeClr val="accent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GB" sz="3600" dirty="0">
                <a:latin typeface="Calibri" panose="020F0502020204030204" pitchFamily="34" charset="0"/>
                <a:cs typeface="Calibri" panose="020F0502020204030204" pitchFamily="34" charset="0"/>
              </a:rPr>
              <a:t>Conflict </a:t>
            </a:r>
            <a:r>
              <a:rPr kumimoji="0" lang="en-GB" sz="36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of Interest, Gifts, Hospitality and Sponsorship</a:t>
            </a:r>
          </a:p>
        </p:txBody>
      </p:sp>
      <p:sp>
        <p:nvSpPr>
          <p:cNvPr id="6" name="TextBox 5">
            <a:extLst>
              <a:ext uri="{FF2B5EF4-FFF2-40B4-BE49-F238E27FC236}">
                <a16:creationId xmlns:a16="http://schemas.microsoft.com/office/drawing/2014/main" id="{2EFADDC6-659E-4182-A9CB-7FA6D62AD0DC}"/>
              </a:ext>
            </a:extLst>
          </p:cNvPr>
          <p:cNvSpPr txBox="1"/>
          <p:nvPr/>
        </p:nvSpPr>
        <p:spPr>
          <a:xfrm>
            <a:off x="589051" y="1140624"/>
            <a:ext cx="11013897"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Conflict of interest: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set of circumstances by which a reasonable person would consider that an individual’s ability to apply judgement or act, in the context of delivering, commissioning, or assuring taxpayer funded health and social care services is, or could be, impaired or influenced by another interest they hold.”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8" name="TextBox 4">
            <a:extLst>
              <a:ext uri="{FF2B5EF4-FFF2-40B4-BE49-F238E27FC236}">
                <a16:creationId xmlns:a16="http://schemas.microsoft.com/office/drawing/2014/main" id="{5B7E4309-BD45-47DA-A1AA-DE20557C2C0E}"/>
              </a:ext>
            </a:extLst>
          </p:cNvPr>
          <p:cNvGraphicFramePr/>
          <p:nvPr>
            <p:extLst>
              <p:ext uri="{D42A27DB-BD31-4B8C-83A1-F6EECF244321}">
                <p14:modId xmlns:p14="http://schemas.microsoft.com/office/powerpoint/2010/main" val="2216949332"/>
              </p:ext>
            </p:extLst>
          </p:nvPr>
        </p:nvGraphicFramePr>
        <p:xfrm>
          <a:off x="4504915" y="2389672"/>
          <a:ext cx="7489861" cy="380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11">
            <a:extLst>
              <a:ext uri="{FF2B5EF4-FFF2-40B4-BE49-F238E27FC236}">
                <a16:creationId xmlns:a16="http://schemas.microsoft.com/office/drawing/2014/main" id="{2F1B6611-CD9D-4B7A-87B4-FAED91428B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78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ECF9-CB86-0E4B-BF0B-DCB67B42C52D}"/>
              </a:ext>
            </a:extLst>
          </p:cNvPr>
          <p:cNvSpPr>
            <a:spLocks noGrp="1"/>
          </p:cNvSpPr>
          <p:nvPr>
            <p:ph type="title"/>
          </p:nvPr>
        </p:nvSpPr>
        <p:spPr/>
        <p:txBody>
          <a:bodyPr/>
          <a:lstStyle/>
          <a:p>
            <a:r>
              <a:rPr lang="en-US" dirty="0"/>
              <a:t>Decision Making Staff</a:t>
            </a:r>
          </a:p>
        </p:txBody>
      </p:sp>
      <p:sp>
        <p:nvSpPr>
          <p:cNvPr id="3" name="Content Placeholder 2">
            <a:extLst>
              <a:ext uri="{FF2B5EF4-FFF2-40B4-BE49-F238E27FC236}">
                <a16:creationId xmlns:a16="http://schemas.microsoft.com/office/drawing/2014/main" id="{1E7E22B3-5459-6140-8191-E0C4DF8A59EC}"/>
              </a:ext>
            </a:extLst>
          </p:cNvPr>
          <p:cNvSpPr>
            <a:spLocks noGrp="1"/>
          </p:cNvSpPr>
          <p:nvPr>
            <p:ph idx="1"/>
          </p:nvPr>
        </p:nvSpPr>
        <p:spPr>
          <a:xfrm>
            <a:off x="725185" y="1520786"/>
            <a:ext cx="9477594" cy="4972088"/>
          </a:xfrm>
        </p:spPr>
        <p:txBody>
          <a:bodyPr>
            <a:normAutofit/>
          </a:bodyPr>
          <a:lstStyle/>
          <a:p>
            <a:r>
              <a:rPr lang="en-US" sz="2000" dirty="0"/>
              <a:t>Some staff are more likely than others to have a decision-making influence on the use of taxpayers’ money because of the requirements of their role. </a:t>
            </a:r>
          </a:p>
          <a:p>
            <a:r>
              <a:rPr lang="en-GB" sz="2000" dirty="0"/>
              <a:t>These individuals are required to make a declaration about their interests at least annually (or where there are no interests, to make a nil return). </a:t>
            </a:r>
          </a:p>
          <a:p>
            <a:r>
              <a:rPr lang="en-GB" sz="2000" dirty="0"/>
              <a:t>At Maslow, the following groups of staff constitute ‘Decision Making Staff’  </a:t>
            </a:r>
          </a:p>
          <a:p>
            <a:pPr lvl="2">
              <a:spcBef>
                <a:spcPts val="1200"/>
              </a:spcBef>
              <a:buClr>
                <a:srgbClr val="00B050"/>
              </a:buClr>
              <a:buSzPct val="150000"/>
              <a:buFont typeface="Wingdings" panose="05000000000000000000" pitchFamily="2" charset="2"/>
              <a:buChar char="ü"/>
            </a:pPr>
            <a:r>
              <a:rPr lang="en-GB" sz="1600" dirty="0"/>
              <a:t> Directors </a:t>
            </a:r>
          </a:p>
          <a:p>
            <a:pPr lvl="2">
              <a:buClr>
                <a:srgbClr val="00B050"/>
              </a:buClr>
              <a:buSzPct val="150000"/>
              <a:buFont typeface="Wingdings" panose="05000000000000000000" pitchFamily="2" charset="2"/>
              <a:buChar char="ü"/>
            </a:pPr>
            <a:r>
              <a:rPr lang="en-GB" sz="1600" dirty="0"/>
              <a:t> All Managers</a:t>
            </a:r>
          </a:p>
          <a:p>
            <a:pPr lvl="2">
              <a:buClr>
                <a:srgbClr val="00B050"/>
              </a:buClr>
              <a:buSzPct val="150000"/>
              <a:buFont typeface="Wingdings" panose="05000000000000000000" pitchFamily="2" charset="2"/>
              <a:buChar char="ü"/>
            </a:pPr>
            <a:r>
              <a:rPr lang="en-GB" sz="1600" dirty="0"/>
              <a:t> All budget holders, irrespective of salary</a:t>
            </a:r>
          </a:p>
          <a:p>
            <a:pPr lvl="2">
              <a:buClr>
                <a:srgbClr val="00B050"/>
              </a:buClr>
              <a:buSzPct val="150000"/>
              <a:buFont typeface="Wingdings" panose="05000000000000000000" pitchFamily="2" charset="2"/>
              <a:buChar char="ü"/>
            </a:pPr>
            <a:r>
              <a:rPr lang="en-GB" sz="1600" dirty="0"/>
              <a:t> Trustees</a:t>
            </a:r>
          </a:p>
          <a:p>
            <a:pPr lvl="2">
              <a:buClr>
                <a:srgbClr val="00B050"/>
              </a:buClr>
              <a:buSzPct val="150000"/>
              <a:buFont typeface="Wingdings" panose="05000000000000000000" pitchFamily="2" charset="2"/>
              <a:buChar char="ü"/>
            </a:pPr>
            <a:endParaRPr lang="en-GB" sz="1600" dirty="0"/>
          </a:p>
          <a:p>
            <a:pPr lvl="2">
              <a:buClr>
                <a:srgbClr val="00B050"/>
              </a:buClr>
              <a:buSzPct val="150000"/>
              <a:buFont typeface="Wingdings" panose="05000000000000000000" pitchFamily="2" charset="2"/>
              <a:buChar char="ü"/>
            </a:pPr>
            <a:r>
              <a:rPr lang="en-GB" sz="1600" dirty="0"/>
              <a:t>The Maslow Foundation will hold itself accountable </a:t>
            </a:r>
          </a:p>
          <a:p>
            <a:pPr lvl="2">
              <a:buClr>
                <a:srgbClr val="00B050"/>
              </a:buClr>
              <a:buSzPct val="150000"/>
              <a:buFont typeface="Wingdings" panose="05000000000000000000" pitchFamily="2" charset="2"/>
              <a:buChar char="ü"/>
            </a:pPr>
            <a:r>
              <a:rPr lang="en-GB" sz="3600" dirty="0"/>
              <a:t>Maslow Making Meaningful Change</a:t>
            </a:r>
          </a:p>
          <a:p>
            <a:pPr lvl="2">
              <a:buClr>
                <a:srgbClr val="00B050"/>
              </a:buClr>
              <a:buSzPct val="150000"/>
              <a:buFont typeface="Wingdings" panose="05000000000000000000" pitchFamily="2" charset="2"/>
              <a:buChar char="ü"/>
            </a:pPr>
            <a:endParaRPr lang="en-US" sz="1200" dirty="0"/>
          </a:p>
          <a:p>
            <a:endParaRPr lang="en-GB" sz="1200" dirty="0"/>
          </a:p>
        </p:txBody>
      </p:sp>
      <p:pic>
        <p:nvPicPr>
          <p:cNvPr id="18434" name="Picture 11">
            <a:extLst>
              <a:ext uri="{FF2B5EF4-FFF2-40B4-BE49-F238E27FC236}">
                <a16:creationId xmlns:a16="http://schemas.microsoft.com/office/drawing/2014/main" id="{3F7D12A9-3CE9-42DF-AAB0-E0744A548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7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DBE46DB-17AC-464B-A397-D613A6740BFC}"/>
              </a:ext>
            </a:extLst>
          </p:cNvPr>
          <p:cNvSpPr>
            <a:spLocks noGrp="1"/>
          </p:cNvSpPr>
          <p:nvPr>
            <p:ph type="title"/>
          </p:nvPr>
        </p:nvSpPr>
        <p:spPr>
          <a:xfrm>
            <a:off x="416473" y="1005840"/>
            <a:ext cx="4537710" cy="4080510"/>
          </a:xfrm>
        </p:spPr>
        <p:txBody>
          <a:bodyPr vert="horz" lIns="91440" tIns="45720" rIns="91440" bIns="45720" rtlCol="0" anchor="b">
            <a:normAutofit/>
          </a:bodyPr>
          <a:lstStyle/>
          <a:p>
            <a:pPr algn="ctr"/>
            <a:r>
              <a:rPr lang="en-US" sz="6600" b="1" dirty="0">
                <a:solidFill>
                  <a:srgbClr val="0070C0"/>
                </a:solidFill>
              </a:rPr>
              <a:t>How Maslow </a:t>
            </a:r>
            <a:br>
              <a:rPr lang="en-US" sz="6600" b="1" dirty="0">
                <a:solidFill>
                  <a:srgbClr val="0070C0"/>
                </a:solidFill>
              </a:rPr>
            </a:br>
            <a:r>
              <a:rPr lang="en-US" sz="6600" b="1" dirty="0">
                <a:solidFill>
                  <a:srgbClr val="0070C0"/>
                </a:solidFill>
              </a:rPr>
              <a:t>is Governed</a:t>
            </a:r>
            <a:br>
              <a:rPr lang="en-US" sz="5400" dirty="0"/>
            </a:br>
            <a:endParaRPr lang="en-US" sz="5400" dirty="0"/>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FC40229-258E-42D2-A536-58AB4D734AE7}"/>
              </a:ext>
            </a:extLst>
          </p:cNvPr>
          <p:cNvPicPr>
            <a:picLocks noChangeAspect="1"/>
          </p:cNvPicPr>
          <p:nvPr/>
        </p:nvPicPr>
        <p:blipFill rotWithShape="1">
          <a:blip r:embed="rId3"/>
          <a:srcRect r="1" b="2795"/>
          <a:stretch/>
        </p:blipFill>
        <p:spPr>
          <a:xfrm>
            <a:off x="5370655"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170" name="Picture 11">
            <a:extLst>
              <a:ext uri="{FF2B5EF4-FFF2-40B4-BE49-F238E27FC236}">
                <a16:creationId xmlns:a16="http://schemas.microsoft.com/office/drawing/2014/main" id="{373C0533-994B-4368-9141-93D6C654F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59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37" y="153370"/>
            <a:ext cx="10483392" cy="1751909"/>
          </a:xfrm>
        </p:spPr>
        <p:txBody>
          <a:bodyPr/>
          <a:lstStyle/>
          <a:p>
            <a:r>
              <a:rPr lang="en-GB" sz="4800" dirty="0">
                <a:latin typeface="Calibri Light" panose="020F0302020204030204" pitchFamily="34" charset="0"/>
                <a:cs typeface="Calibri Light" panose="020F0302020204030204" pitchFamily="34" charset="0"/>
              </a:rPr>
              <a:t>Foundation Governance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0527476"/>
              </p:ext>
            </p:extLst>
          </p:nvPr>
        </p:nvGraphicFramePr>
        <p:xfrm>
          <a:off x="4648200" y="1981201"/>
          <a:ext cx="7067550" cy="4297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11">
            <a:extLst>
              <a:ext uri="{FF2B5EF4-FFF2-40B4-BE49-F238E27FC236}">
                <a16:creationId xmlns:a16="http://schemas.microsoft.com/office/drawing/2014/main" id="{34D2A754-1AF7-42DE-9613-064EE87980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70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latin typeface="Calibri Light" panose="020F0302020204030204" pitchFamily="34" charset="0"/>
                <a:cs typeface="Calibri Light" panose="020F0302020204030204" pitchFamily="34" charset="0"/>
              </a:rPr>
            </a:br>
            <a:r>
              <a:rPr lang="en-GB" dirty="0">
                <a:latin typeface="Calibri Light" panose="020F0302020204030204" pitchFamily="34" charset="0"/>
                <a:cs typeface="Calibri Light" panose="020F0302020204030204" pitchFamily="34" charset="0"/>
              </a:rPr>
              <a:t>The Maslow Trustees</a:t>
            </a:r>
          </a:p>
        </p:txBody>
      </p:sp>
      <p:sp>
        <p:nvSpPr>
          <p:cNvPr id="6" name="Title 1"/>
          <p:cNvSpPr txBox="1">
            <a:spLocks/>
          </p:cNvSpPr>
          <p:nvPr/>
        </p:nvSpPr>
        <p:spPr>
          <a:xfrm>
            <a:off x="838199" y="3174160"/>
            <a:ext cx="10582655" cy="1536826"/>
          </a:xfrm>
          <a:prstGeom prst="rect">
            <a:avLst/>
          </a:prstGeom>
        </p:spPr>
        <p:txBody>
          <a:bodyPr vert="horz" lIns="91440" tIns="45720" rIns="91440" bIns="45720" rtlCol="0" anchor="ctr">
            <a:noAutofit/>
          </a:bodyPr>
          <a:lstStyle>
            <a:lvl1pPr algn="l" defTabSz="914488" rtl="0" eaLnBrk="1" latinLnBrk="0" hangingPunct="1">
              <a:lnSpc>
                <a:spcPct val="90000"/>
              </a:lnSpc>
              <a:spcBef>
                <a:spcPct val="0"/>
              </a:spcBef>
              <a:buNone/>
              <a:defRPr sz="4400" b="1" i="0" kern="1200">
                <a:solidFill>
                  <a:srgbClr val="0070C0"/>
                </a:solidFill>
                <a:latin typeface="Arial" panose="020B0604020202020204" pitchFamily="34" charset="0"/>
                <a:ea typeface="+mj-ea"/>
                <a:cs typeface="Arial" panose="020B0604020202020204" pitchFamily="34" charset="0"/>
              </a:defRPr>
            </a:lvl1pPr>
          </a:lstStyle>
          <a:p>
            <a:r>
              <a:rPr lang="en-US" dirty="0">
                <a:latin typeface="Calibri Light" panose="020F0302020204030204" pitchFamily="34" charset="0"/>
                <a:cs typeface="Calibri Light" panose="020F0302020204030204" pitchFamily="34" charset="0"/>
              </a:rPr>
              <a:t>A</a:t>
            </a:r>
            <a:r>
              <a:rPr lang="en-GB" dirty="0">
                <a:latin typeface="Calibri Light" panose="020F0302020204030204" pitchFamily="34" charset="0"/>
                <a:cs typeface="Calibri Light" panose="020F0302020204030204" pitchFamily="34" charset="0"/>
              </a:rPr>
              <a:t>ssociate Trustees</a:t>
            </a:r>
          </a:p>
        </p:txBody>
      </p:sp>
      <p:pic>
        <p:nvPicPr>
          <p:cNvPr id="5122" name="Picture 11">
            <a:extLst>
              <a:ext uri="{FF2B5EF4-FFF2-40B4-BE49-F238E27FC236}">
                <a16:creationId xmlns:a16="http://schemas.microsoft.com/office/drawing/2014/main" id="{7C313F75-7B8B-4CF9-91E7-72251EBE7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18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Light" panose="020F0302020204030204" pitchFamily="34" charset="0"/>
                <a:cs typeface="Calibri Light" panose="020F0302020204030204" pitchFamily="34" charset="0"/>
              </a:rPr>
              <a:t>The Maslow Directors</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p:txBody>
      </p:sp>
      <p:pic>
        <p:nvPicPr>
          <p:cNvPr id="4098" name="Picture 11">
            <a:extLst>
              <a:ext uri="{FF2B5EF4-FFF2-40B4-BE49-F238E27FC236}">
                <a16:creationId xmlns:a16="http://schemas.microsoft.com/office/drawing/2014/main" id="{D3B06E54-5321-403E-A444-A7E6AC107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40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4C1C-DC4C-434A-929D-0DC900202ABE}"/>
              </a:ext>
            </a:extLst>
          </p:cNvPr>
          <p:cNvSpPr>
            <a:spLocks noGrp="1"/>
          </p:cNvSpPr>
          <p:nvPr>
            <p:ph type="title"/>
          </p:nvPr>
        </p:nvSpPr>
        <p:spPr>
          <a:xfrm>
            <a:off x="4965430" y="629268"/>
            <a:ext cx="6586491" cy="1286160"/>
          </a:xfrm>
        </p:spPr>
        <p:txBody>
          <a:bodyPr anchor="b">
            <a:normAutofit/>
          </a:bodyPr>
          <a:lstStyle/>
          <a:p>
            <a:r>
              <a:rPr lang="en-GB" dirty="0">
                <a:latin typeface="Calibri Light" panose="020F0302020204030204" pitchFamily="34" charset="0"/>
                <a:cs typeface="Calibri Light" panose="020F0302020204030204" pitchFamily="34" charset="0"/>
              </a:rPr>
              <a:t>The Associate Trustee Role</a:t>
            </a:r>
          </a:p>
        </p:txBody>
      </p:sp>
      <p:sp>
        <p:nvSpPr>
          <p:cNvPr id="3" name="Content Placeholder 2">
            <a:extLst>
              <a:ext uri="{FF2B5EF4-FFF2-40B4-BE49-F238E27FC236}">
                <a16:creationId xmlns:a16="http://schemas.microsoft.com/office/drawing/2014/main" id="{61B9EF31-25CC-40E0-9E10-0D1BBA686D65}"/>
              </a:ext>
            </a:extLst>
          </p:cNvPr>
          <p:cNvSpPr>
            <a:spLocks noGrp="1"/>
          </p:cNvSpPr>
          <p:nvPr>
            <p:ph idx="1"/>
          </p:nvPr>
        </p:nvSpPr>
        <p:spPr>
          <a:xfrm>
            <a:off x="4487594" y="2356849"/>
            <a:ext cx="7199909" cy="4191090"/>
          </a:xfrm>
        </p:spPr>
        <p:txBody>
          <a:bodyPr>
            <a:normAutofit/>
          </a:bodyPr>
          <a:lstStyle/>
          <a:p>
            <a:pPr marL="0" indent="0">
              <a:buNone/>
            </a:pPr>
            <a:r>
              <a:rPr lang="en-GB" sz="2000" dirty="0">
                <a:latin typeface="Calibri" panose="020F0502020204030204" pitchFamily="34" charset="0"/>
                <a:cs typeface="Calibri" panose="020F0502020204030204" pitchFamily="34" charset="0"/>
              </a:rPr>
              <a:t> Associate Trustees ensure:</a:t>
            </a:r>
          </a:p>
          <a:p>
            <a:r>
              <a:rPr lang="en-GB" sz="2000" dirty="0">
                <a:latin typeface="Calibri" panose="020F0502020204030204" pitchFamily="34" charset="0"/>
                <a:cs typeface="Calibri" panose="020F0502020204030204" pitchFamily="34" charset="0"/>
              </a:rPr>
              <a:t> </a:t>
            </a:r>
            <a:r>
              <a:rPr lang="en-GB" sz="2400" b="1" dirty="0">
                <a:solidFill>
                  <a:schemeClr val="accent1"/>
                </a:solidFill>
                <a:latin typeface="Calibri" panose="020F0502020204030204" pitchFamily="34" charset="0"/>
                <a:cs typeface="Calibri" panose="020F0502020204030204" pitchFamily="34" charset="0"/>
              </a:rPr>
              <a:t>constructive challenge </a:t>
            </a:r>
            <a:r>
              <a:rPr lang="en-GB" sz="2000" dirty="0">
                <a:latin typeface="Calibri" panose="020F0502020204030204" pitchFamily="34" charset="0"/>
                <a:cs typeface="Calibri" panose="020F0502020204030204" pitchFamily="34" charset="0"/>
              </a:rPr>
              <a:t>is made and should </a:t>
            </a:r>
            <a:r>
              <a:rPr lang="en-GB" sz="2400" b="1" dirty="0">
                <a:solidFill>
                  <a:schemeClr val="accent1"/>
                </a:solidFill>
                <a:latin typeface="Calibri" panose="020F0502020204030204" pitchFamily="34" charset="0"/>
                <a:cs typeface="Calibri" panose="020F0502020204030204" pitchFamily="34" charset="0"/>
              </a:rPr>
              <a:t>scrutinise the performance </a:t>
            </a:r>
            <a:r>
              <a:rPr lang="en-GB" sz="2000" dirty="0">
                <a:latin typeface="Calibri" panose="020F0502020204030204" pitchFamily="34" charset="0"/>
                <a:cs typeface="Calibri" panose="020F0502020204030204" pitchFamily="34" charset="0"/>
              </a:rPr>
              <a:t>of the Directors in meeting agreed goals and objectives and monitor the reporting of performance. </a:t>
            </a:r>
          </a:p>
          <a:p>
            <a:r>
              <a:rPr lang="en-GB" sz="2000" dirty="0">
                <a:latin typeface="Calibri" panose="020F0502020204030204" pitchFamily="34" charset="0"/>
                <a:cs typeface="Calibri" panose="020F0502020204030204" pitchFamily="34" charset="0"/>
              </a:rPr>
              <a:t>they should satisfy themselves as to the integrity of financial, operational and other information, and that the control mechanisms and systems of risk management are robust and defensible. </a:t>
            </a:r>
          </a:p>
          <a:p>
            <a:r>
              <a:rPr lang="en-GB" sz="2000" dirty="0">
                <a:latin typeface="Calibri" panose="020F0502020204030204" pitchFamily="34" charset="0"/>
                <a:cs typeface="Calibri" panose="020F0502020204030204" pitchFamily="34" charset="0"/>
              </a:rPr>
              <a:t>Provide Live Experience support and Guidance across the Foundation.</a:t>
            </a:r>
          </a:p>
          <a:p>
            <a:endParaRPr lang="en-GB"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9DABB2B-0E8C-4BCE-BB90-58B68AC8869B}"/>
              </a:ext>
            </a:extLst>
          </p:cNvPr>
          <p:cNvPicPr>
            <a:picLocks noChangeAspect="1"/>
          </p:cNvPicPr>
          <p:nvPr/>
        </p:nvPicPr>
        <p:blipFill rotWithShape="1">
          <a:blip r:embed="rId2"/>
          <a:srcRect t="8556" r="1" b="231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BD2FA"/>
            </a:solidFill>
          </a:ln>
        </p:spPr>
        <p:style>
          <a:lnRef idx="1">
            <a:schemeClr val="accent1"/>
          </a:lnRef>
          <a:fillRef idx="0">
            <a:schemeClr val="accent1"/>
          </a:fillRef>
          <a:effectRef idx="0">
            <a:schemeClr val="accent1"/>
          </a:effectRef>
          <a:fontRef idx="minor">
            <a:schemeClr val="tx1"/>
          </a:fontRef>
        </p:style>
      </p:cxnSp>
      <p:pic>
        <p:nvPicPr>
          <p:cNvPr id="3074" name="Picture 11">
            <a:extLst>
              <a:ext uri="{FF2B5EF4-FFF2-40B4-BE49-F238E27FC236}">
                <a16:creationId xmlns:a16="http://schemas.microsoft.com/office/drawing/2014/main" id="{1A7B0C62-E895-49D8-9C7D-3AEC04298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EA776F3-399A-4759-914F-B705E2F3F51F}"/>
              </a:ext>
            </a:extLst>
          </p:cNvPr>
          <p:cNvSpPr>
            <a:spLocks noGrp="1"/>
          </p:cNvSpPr>
          <p:nvPr>
            <p:ph type="title"/>
          </p:nvPr>
        </p:nvSpPr>
        <p:spPr>
          <a:xfrm>
            <a:off x="278540" y="-52384"/>
            <a:ext cx="7905457" cy="1859732"/>
          </a:xfrm>
        </p:spPr>
        <p:txBody>
          <a:bodyPr/>
          <a:lstStyle/>
          <a:p>
            <a:pPr algn="r"/>
            <a:r>
              <a:rPr lang="en-GB" sz="4800" dirty="0">
                <a:latin typeface="Calibri Light" panose="020F0302020204030204" pitchFamily="34" charset="0"/>
                <a:cs typeface="Calibri Light" panose="020F0302020204030204" pitchFamily="34" charset="0"/>
              </a:rPr>
              <a:t>What does the Trustee Board do?</a:t>
            </a:r>
          </a:p>
        </p:txBody>
      </p:sp>
      <p:pic>
        <p:nvPicPr>
          <p:cNvPr id="5" name="Picture 4">
            <a:extLst>
              <a:ext uri="{FF2B5EF4-FFF2-40B4-BE49-F238E27FC236}">
                <a16:creationId xmlns:a16="http://schemas.microsoft.com/office/drawing/2014/main" id="{BD0B65AB-7791-4ACE-8077-D0CA6761CC42}"/>
              </a:ext>
            </a:extLst>
          </p:cNvPr>
          <p:cNvPicPr>
            <a:picLocks noChangeAspect="1"/>
          </p:cNvPicPr>
          <p:nvPr/>
        </p:nvPicPr>
        <p:blipFill>
          <a:blip r:embed="rId3"/>
          <a:stretch>
            <a:fillRect/>
          </a:stretch>
        </p:blipFill>
        <p:spPr>
          <a:xfrm>
            <a:off x="6090154" y="1807348"/>
            <a:ext cx="3833378" cy="3852032"/>
          </a:xfrm>
          <a:prstGeom prst="rect">
            <a:avLst/>
          </a:prstGeom>
        </p:spPr>
      </p:pic>
      <p:graphicFrame>
        <p:nvGraphicFramePr>
          <p:cNvPr id="6" name="Diagram 5">
            <a:extLst>
              <a:ext uri="{FF2B5EF4-FFF2-40B4-BE49-F238E27FC236}">
                <a16:creationId xmlns:a16="http://schemas.microsoft.com/office/drawing/2014/main" id="{3A274F7E-C8A0-46EF-B5D2-6C63D14FF74D}"/>
              </a:ext>
            </a:extLst>
          </p:cNvPr>
          <p:cNvGraphicFramePr/>
          <p:nvPr>
            <p:extLst>
              <p:ext uri="{D42A27DB-BD31-4B8C-83A1-F6EECF244321}">
                <p14:modId xmlns:p14="http://schemas.microsoft.com/office/powerpoint/2010/main" val="4100157349"/>
              </p:ext>
            </p:extLst>
          </p:nvPr>
        </p:nvGraphicFramePr>
        <p:xfrm>
          <a:off x="830316" y="1807348"/>
          <a:ext cx="4954467" cy="44413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DA7CF4E1-C26E-45BC-B3E5-11C412512B86}"/>
              </a:ext>
            </a:extLst>
          </p:cNvPr>
          <p:cNvSpPr txBox="1"/>
          <p:nvPr/>
        </p:nvSpPr>
        <p:spPr>
          <a:xfrm rot="16200000">
            <a:off x="8222212" y="2828835"/>
            <a:ext cx="5303037" cy="1200329"/>
          </a:xfrm>
          <a:prstGeom prst="rect">
            <a:avLst/>
          </a:prstGeom>
          <a:noFill/>
        </p:spPr>
        <p:txBody>
          <a:bodyPr wrap="square" rtlCol="0">
            <a:spAutoFit/>
          </a:bodyPr>
          <a:lstStyle/>
          <a:p>
            <a:pPr algn="ctr"/>
            <a:r>
              <a:rPr lang="en-GB" sz="7200" dirty="0">
                <a:latin typeface="Calibri" panose="020F0502020204030204" pitchFamily="34" charset="0"/>
                <a:cs typeface="Calibri" panose="020F0502020204030204" pitchFamily="34" charset="0"/>
              </a:rPr>
              <a:t>Governance</a:t>
            </a:r>
          </a:p>
        </p:txBody>
      </p:sp>
      <p:pic>
        <p:nvPicPr>
          <p:cNvPr id="19458" name="Picture 11">
            <a:extLst>
              <a:ext uri="{FF2B5EF4-FFF2-40B4-BE49-F238E27FC236}">
                <a16:creationId xmlns:a16="http://schemas.microsoft.com/office/drawing/2014/main" id="{005CC707-8653-40E7-8278-9C3DC8083D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93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6747" y="3712833"/>
            <a:ext cx="6705441" cy="2901508"/>
            <a:chOff x="417198" y="3561817"/>
            <a:chExt cx="3544739" cy="2947486"/>
          </a:xfrm>
        </p:grpSpPr>
        <p:sp>
          <p:nvSpPr>
            <p:cNvPr id="5" name="Freeform 4"/>
            <p:cNvSpPr/>
            <p:nvPr/>
          </p:nvSpPr>
          <p:spPr>
            <a:xfrm>
              <a:off x="417198" y="3561817"/>
              <a:ext cx="3544739" cy="318521"/>
            </a:xfrm>
            <a:custGeom>
              <a:avLst/>
              <a:gdLst>
                <a:gd name="connsiteX0" fmla="*/ 0 w 3544739"/>
                <a:gd name="connsiteY0" fmla="*/ 31852 h 318521"/>
                <a:gd name="connsiteX1" fmla="*/ 31852 w 3544739"/>
                <a:gd name="connsiteY1" fmla="*/ 0 h 318521"/>
                <a:gd name="connsiteX2" fmla="*/ 3512887 w 3544739"/>
                <a:gd name="connsiteY2" fmla="*/ 0 h 318521"/>
                <a:gd name="connsiteX3" fmla="*/ 3544739 w 3544739"/>
                <a:gd name="connsiteY3" fmla="*/ 31852 h 318521"/>
                <a:gd name="connsiteX4" fmla="*/ 3544739 w 3544739"/>
                <a:gd name="connsiteY4" fmla="*/ 286669 h 318521"/>
                <a:gd name="connsiteX5" fmla="*/ 3512887 w 3544739"/>
                <a:gd name="connsiteY5" fmla="*/ 318521 h 318521"/>
                <a:gd name="connsiteX6" fmla="*/ 31852 w 3544739"/>
                <a:gd name="connsiteY6" fmla="*/ 318521 h 318521"/>
                <a:gd name="connsiteX7" fmla="*/ 0 w 3544739"/>
                <a:gd name="connsiteY7" fmla="*/ 286669 h 318521"/>
                <a:gd name="connsiteX8" fmla="*/ 0 w 3544739"/>
                <a:gd name="connsiteY8" fmla="*/ 31852 h 31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4739" h="318521">
                  <a:moveTo>
                    <a:pt x="0" y="31852"/>
                  </a:moveTo>
                  <a:cubicBezTo>
                    <a:pt x="0" y="14261"/>
                    <a:pt x="14261" y="0"/>
                    <a:pt x="31852" y="0"/>
                  </a:cubicBezTo>
                  <a:lnTo>
                    <a:pt x="3512887" y="0"/>
                  </a:lnTo>
                  <a:cubicBezTo>
                    <a:pt x="3530478" y="0"/>
                    <a:pt x="3544739" y="14261"/>
                    <a:pt x="3544739" y="31852"/>
                  </a:cubicBezTo>
                  <a:lnTo>
                    <a:pt x="3544739" y="286669"/>
                  </a:lnTo>
                  <a:cubicBezTo>
                    <a:pt x="3544739" y="304260"/>
                    <a:pt x="3530478" y="318521"/>
                    <a:pt x="3512887" y="318521"/>
                  </a:cubicBezTo>
                  <a:lnTo>
                    <a:pt x="31852" y="318521"/>
                  </a:lnTo>
                  <a:cubicBezTo>
                    <a:pt x="14261" y="318521"/>
                    <a:pt x="0" y="304260"/>
                    <a:pt x="0" y="286669"/>
                  </a:cubicBezTo>
                  <a:lnTo>
                    <a:pt x="0" y="31852"/>
                  </a:lnTo>
                  <a:close/>
                </a:path>
              </a:pathLst>
            </a:cu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spcFirstLastPara="0" vert="horz" wrap="square" lIns="47429" tIns="47429" rIns="47429" bIns="47429" numCol="1" spcCol="1270" anchor="ctr" anchorCtr="0">
              <a:noAutofit/>
            </a:bodyPr>
            <a:lstStyle/>
            <a:p>
              <a:pPr lvl="0" algn="ctr" defTabSz="444500" rtl="0">
                <a:lnSpc>
                  <a:spcPct val="90000"/>
                </a:lnSpc>
                <a:spcBef>
                  <a:spcPct val="0"/>
                </a:spcBef>
                <a:spcAft>
                  <a:spcPct val="35000"/>
                </a:spcAft>
              </a:pPr>
              <a:r>
                <a:rPr lang="en-GB" sz="1600" kern="1200" dirty="0"/>
                <a:t>Foundation Assurance </a:t>
              </a:r>
              <a:r>
                <a:rPr lang="en-GB" sz="1600" dirty="0"/>
                <a:t>Groups</a:t>
              </a:r>
              <a:endParaRPr lang="en-GB" sz="1600" kern="1200" dirty="0"/>
            </a:p>
          </p:txBody>
        </p:sp>
        <p:sp>
          <p:nvSpPr>
            <p:cNvPr id="6" name="Freeform 5"/>
            <p:cNvSpPr/>
            <p:nvPr/>
          </p:nvSpPr>
          <p:spPr>
            <a:xfrm>
              <a:off x="440234" y="3985440"/>
              <a:ext cx="832036" cy="1562527"/>
            </a:xfrm>
            <a:custGeom>
              <a:avLst/>
              <a:gdLst>
                <a:gd name="connsiteX0" fmla="*/ 0 w 832036"/>
                <a:gd name="connsiteY0" fmla="*/ 83204 h 1562527"/>
                <a:gd name="connsiteX1" fmla="*/ 83204 w 832036"/>
                <a:gd name="connsiteY1" fmla="*/ 0 h 1562527"/>
                <a:gd name="connsiteX2" fmla="*/ 748832 w 832036"/>
                <a:gd name="connsiteY2" fmla="*/ 0 h 1562527"/>
                <a:gd name="connsiteX3" fmla="*/ 832036 w 832036"/>
                <a:gd name="connsiteY3" fmla="*/ 83204 h 1562527"/>
                <a:gd name="connsiteX4" fmla="*/ 832036 w 832036"/>
                <a:gd name="connsiteY4" fmla="*/ 1479323 h 1562527"/>
                <a:gd name="connsiteX5" fmla="*/ 748832 w 832036"/>
                <a:gd name="connsiteY5" fmla="*/ 1562527 h 1562527"/>
                <a:gd name="connsiteX6" fmla="*/ 83204 w 832036"/>
                <a:gd name="connsiteY6" fmla="*/ 1562527 h 1562527"/>
                <a:gd name="connsiteX7" fmla="*/ 0 w 832036"/>
                <a:gd name="connsiteY7" fmla="*/ 1479323 h 1562527"/>
                <a:gd name="connsiteX8" fmla="*/ 0 w 832036"/>
                <a:gd name="connsiteY8" fmla="*/ 83204 h 15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1562527">
                  <a:moveTo>
                    <a:pt x="0" y="83204"/>
                  </a:moveTo>
                  <a:cubicBezTo>
                    <a:pt x="0" y="37252"/>
                    <a:pt x="37252" y="0"/>
                    <a:pt x="83204" y="0"/>
                  </a:cubicBezTo>
                  <a:lnTo>
                    <a:pt x="748832" y="0"/>
                  </a:lnTo>
                  <a:cubicBezTo>
                    <a:pt x="794784" y="0"/>
                    <a:pt x="832036" y="37252"/>
                    <a:pt x="832036" y="83204"/>
                  </a:cubicBezTo>
                  <a:lnTo>
                    <a:pt x="832036" y="1479323"/>
                  </a:lnTo>
                  <a:cubicBezTo>
                    <a:pt x="832036" y="1525275"/>
                    <a:pt x="794784" y="1562527"/>
                    <a:pt x="748832" y="1562527"/>
                  </a:cubicBezTo>
                  <a:lnTo>
                    <a:pt x="83204" y="1562527"/>
                  </a:lnTo>
                  <a:cubicBezTo>
                    <a:pt x="37252" y="1562527"/>
                    <a:pt x="0" y="1525275"/>
                    <a:pt x="0" y="1479323"/>
                  </a:cubicBezTo>
                  <a:lnTo>
                    <a:pt x="0" y="8320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66280" tIns="66280" rIns="66280" bIns="66280" numCol="1" spcCol="1270" anchor="ctr" anchorCtr="0">
              <a:noAutofit/>
            </a:bodyPr>
            <a:lstStyle/>
            <a:p>
              <a:pPr lvl="0" algn="ctr" defTabSz="48895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Audit </a:t>
              </a:r>
              <a:r>
                <a:rPr lang="en-GB" sz="1600" dirty="0">
                  <a:latin typeface="Calibri" panose="020F0502020204030204" pitchFamily="34" charset="0"/>
                  <a:cs typeface="Calibri" panose="020F0502020204030204" pitchFamily="34" charset="0"/>
                </a:rPr>
                <a:t>Group</a:t>
              </a:r>
              <a:endParaRPr lang="en-GB" sz="1600" kern="1200" dirty="0">
                <a:latin typeface="Calibri" panose="020F0502020204030204" pitchFamily="34" charset="0"/>
                <a:cs typeface="Calibri" panose="020F0502020204030204" pitchFamily="34" charset="0"/>
              </a:endParaRPr>
            </a:p>
          </p:txBody>
        </p:sp>
        <p:sp>
          <p:nvSpPr>
            <p:cNvPr id="7" name="Freeform 6"/>
            <p:cNvSpPr/>
            <p:nvPr/>
          </p:nvSpPr>
          <p:spPr>
            <a:xfrm>
              <a:off x="420658" y="5653070"/>
              <a:ext cx="832036" cy="856233"/>
            </a:xfrm>
            <a:custGeom>
              <a:avLst/>
              <a:gdLst>
                <a:gd name="connsiteX0" fmla="*/ 0 w 832036"/>
                <a:gd name="connsiteY0" fmla="*/ 83204 h 856233"/>
                <a:gd name="connsiteX1" fmla="*/ 83204 w 832036"/>
                <a:gd name="connsiteY1" fmla="*/ 0 h 856233"/>
                <a:gd name="connsiteX2" fmla="*/ 748832 w 832036"/>
                <a:gd name="connsiteY2" fmla="*/ 0 h 856233"/>
                <a:gd name="connsiteX3" fmla="*/ 832036 w 832036"/>
                <a:gd name="connsiteY3" fmla="*/ 83204 h 856233"/>
                <a:gd name="connsiteX4" fmla="*/ 832036 w 832036"/>
                <a:gd name="connsiteY4" fmla="*/ 773029 h 856233"/>
                <a:gd name="connsiteX5" fmla="*/ 748832 w 832036"/>
                <a:gd name="connsiteY5" fmla="*/ 856233 h 856233"/>
                <a:gd name="connsiteX6" fmla="*/ 83204 w 832036"/>
                <a:gd name="connsiteY6" fmla="*/ 856233 h 856233"/>
                <a:gd name="connsiteX7" fmla="*/ 0 w 832036"/>
                <a:gd name="connsiteY7" fmla="*/ 773029 h 856233"/>
                <a:gd name="connsiteX8" fmla="*/ 0 w 832036"/>
                <a:gd name="connsiteY8" fmla="*/ 83204 h 8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856233">
                  <a:moveTo>
                    <a:pt x="0" y="83204"/>
                  </a:moveTo>
                  <a:cubicBezTo>
                    <a:pt x="0" y="37252"/>
                    <a:pt x="37252" y="0"/>
                    <a:pt x="83204" y="0"/>
                  </a:cubicBezTo>
                  <a:lnTo>
                    <a:pt x="748832" y="0"/>
                  </a:lnTo>
                  <a:cubicBezTo>
                    <a:pt x="794784" y="0"/>
                    <a:pt x="832036" y="37252"/>
                    <a:pt x="832036" y="83204"/>
                  </a:cubicBezTo>
                  <a:lnTo>
                    <a:pt x="832036" y="773029"/>
                  </a:lnTo>
                  <a:cubicBezTo>
                    <a:pt x="832036" y="818981"/>
                    <a:pt x="794784" y="856233"/>
                    <a:pt x="748832" y="856233"/>
                  </a:cubicBezTo>
                  <a:lnTo>
                    <a:pt x="83204" y="856233"/>
                  </a:lnTo>
                  <a:cubicBezTo>
                    <a:pt x="37252" y="856233"/>
                    <a:pt x="0" y="818981"/>
                    <a:pt x="0" y="773029"/>
                  </a:cubicBezTo>
                  <a:lnTo>
                    <a:pt x="0" y="8320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850" tIns="54850" rIns="54850" bIns="54850" numCol="1" spcCol="1270" anchor="ctr" anchorCtr="0">
              <a:noAutofit/>
            </a:bodyPr>
            <a:lstStyle/>
            <a:p>
              <a:pPr lvl="0" algn="ctr" defTabSz="355600" rtl="0">
                <a:lnSpc>
                  <a:spcPct val="90000"/>
                </a:lnSpc>
                <a:spcBef>
                  <a:spcPct val="0"/>
                </a:spcBef>
                <a:spcAft>
                  <a:spcPct val="35000"/>
                </a:spcAft>
              </a:pPr>
              <a:r>
                <a:rPr lang="en-US" sz="1400" dirty="0">
                  <a:latin typeface="Calibri" panose="020F0502020204030204" pitchFamily="34" charset="0"/>
                  <a:cs typeface="Calibri" panose="020F0502020204030204" pitchFamily="34" charset="0"/>
                </a:rPr>
                <a:t>Chair, C</a:t>
              </a:r>
              <a:r>
                <a:rPr lang="en-GB" sz="1400" dirty="0">
                  <a:latin typeface="Calibri" panose="020F0502020204030204" pitchFamily="34" charset="0"/>
                  <a:cs typeface="Calibri" panose="020F0502020204030204" pitchFamily="34" charset="0"/>
                </a:rPr>
                <a:t>EO Leadership Team</a:t>
              </a:r>
              <a:endParaRPr lang="en-GB" sz="1400" kern="1200" dirty="0">
                <a:latin typeface="Calibri" panose="020F0502020204030204" pitchFamily="34" charset="0"/>
                <a:cs typeface="Calibri" panose="020F0502020204030204" pitchFamily="34" charset="0"/>
              </a:endParaRPr>
            </a:p>
          </p:txBody>
        </p:sp>
        <p:sp>
          <p:nvSpPr>
            <p:cNvPr id="8" name="Freeform 7"/>
            <p:cNvSpPr/>
            <p:nvPr/>
          </p:nvSpPr>
          <p:spPr>
            <a:xfrm>
              <a:off x="1342161" y="3985440"/>
              <a:ext cx="832036" cy="1562527"/>
            </a:xfrm>
            <a:custGeom>
              <a:avLst/>
              <a:gdLst>
                <a:gd name="connsiteX0" fmla="*/ 0 w 832036"/>
                <a:gd name="connsiteY0" fmla="*/ 83204 h 1562527"/>
                <a:gd name="connsiteX1" fmla="*/ 83204 w 832036"/>
                <a:gd name="connsiteY1" fmla="*/ 0 h 1562527"/>
                <a:gd name="connsiteX2" fmla="*/ 748832 w 832036"/>
                <a:gd name="connsiteY2" fmla="*/ 0 h 1562527"/>
                <a:gd name="connsiteX3" fmla="*/ 832036 w 832036"/>
                <a:gd name="connsiteY3" fmla="*/ 83204 h 1562527"/>
                <a:gd name="connsiteX4" fmla="*/ 832036 w 832036"/>
                <a:gd name="connsiteY4" fmla="*/ 1479323 h 1562527"/>
                <a:gd name="connsiteX5" fmla="*/ 748832 w 832036"/>
                <a:gd name="connsiteY5" fmla="*/ 1562527 h 1562527"/>
                <a:gd name="connsiteX6" fmla="*/ 83204 w 832036"/>
                <a:gd name="connsiteY6" fmla="*/ 1562527 h 1562527"/>
                <a:gd name="connsiteX7" fmla="*/ 0 w 832036"/>
                <a:gd name="connsiteY7" fmla="*/ 1479323 h 1562527"/>
                <a:gd name="connsiteX8" fmla="*/ 0 w 832036"/>
                <a:gd name="connsiteY8" fmla="*/ 83204 h 15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1562527">
                  <a:moveTo>
                    <a:pt x="0" y="83204"/>
                  </a:moveTo>
                  <a:cubicBezTo>
                    <a:pt x="0" y="37252"/>
                    <a:pt x="37252" y="0"/>
                    <a:pt x="83204" y="0"/>
                  </a:cubicBezTo>
                  <a:lnTo>
                    <a:pt x="748832" y="0"/>
                  </a:lnTo>
                  <a:cubicBezTo>
                    <a:pt x="794784" y="0"/>
                    <a:pt x="832036" y="37252"/>
                    <a:pt x="832036" y="83204"/>
                  </a:cubicBezTo>
                  <a:lnTo>
                    <a:pt x="832036" y="1479323"/>
                  </a:lnTo>
                  <a:cubicBezTo>
                    <a:pt x="832036" y="1525275"/>
                    <a:pt x="794784" y="1562527"/>
                    <a:pt x="748832" y="1562527"/>
                  </a:cubicBezTo>
                  <a:lnTo>
                    <a:pt x="83204" y="1562527"/>
                  </a:lnTo>
                  <a:cubicBezTo>
                    <a:pt x="37252" y="1562527"/>
                    <a:pt x="0" y="1525275"/>
                    <a:pt x="0" y="1479323"/>
                  </a:cubicBezTo>
                  <a:lnTo>
                    <a:pt x="0" y="83204"/>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66280" tIns="66280" rIns="66280" bIns="66280" numCol="1" spcCol="1270" anchor="ctr" anchorCtr="0">
              <a:noAutofit/>
            </a:bodyPr>
            <a:lstStyle/>
            <a:p>
              <a:pPr lvl="0" algn="ctr" defTabSz="48895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Finance and </a:t>
              </a:r>
              <a:r>
                <a:rPr lang="en-GB" sz="1600" dirty="0">
                  <a:latin typeface="Calibri" panose="020F0502020204030204" pitchFamily="34" charset="0"/>
                  <a:cs typeface="Calibri" panose="020F0502020204030204" pitchFamily="34" charset="0"/>
                </a:rPr>
                <a:t>development</a:t>
              </a:r>
              <a:r>
                <a:rPr lang="en-GB" sz="1600" kern="1200"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Group</a:t>
              </a:r>
              <a:endParaRPr lang="en-GB" sz="1600" kern="1200" dirty="0">
                <a:latin typeface="Calibri" panose="020F0502020204030204" pitchFamily="34" charset="0"/>
                <a:cs typeface="Calibri" panose="020F0502020204030204" pitchFamily="34" charset="0"/>
              </a:endParaRPr>
            </a:p>
          </p:txBody>
        </p:sp>
        <p:sp>
          <p:nvSpPr>
            <p:cNvPr id="9" name="Freeform 8"/>
            <p:cNvSpPr/>
            <p:nvPr/>
          </p:nvSpPr>
          <p:spPr>
            <a:xfrm>
              <a:off x="1322585" y="5653070"/>
              <a:ext cx="832036" cy="856233"/>
            </a:xfrm>
            <a:custGeom>
              <a:avLst/>
              <a:gdLst>
                <a:gd name="connsiteX0" fmla="*/ 0 w 832036"/>
                <a:gd name="connsiteY0" fmla="*/ 83204 h 856233"/>
                <a:gd name="connsiteX1" fmla="*/ 83204 w 832036"/>
                <a:gd name="connsiteY1" fmla="*/ 0 h 856233"/>
                <a:gd name="connsiteX2" fmla="*/ 748832 w 832036"/>
                <a:gd name="connsiteY2" fmla="*/ 0 h 856233"/>
                <a:gd name="connsiteX3" fmla="*/ 832036 w 832036"/>
                <a:gd name="connsiteY3" fmla="*/ 83204 h 856233"/>
                <a:gd name="connsiteX4" fmla="*/ 832036 w 832036"/>
                <a:gd name="connsiteY4" fmla="*/ 773029 h 856233"/>
                <a:gd name="connsiteX5" fmla="*/ 748832 w 832036"/>
                <a:gd name="connsiteY5" fmla="*/ 856233 h 856233"/>
                <a:gd name="connsiteX6" fmla="*/ 83204 w 832036"/>
                <a:gd name="connsiteY6" fmla="*/ 856233 h 856233"/>
                <a:gd name="connsiteX7" fmla="*/ 0 w 832036"/>
                <a:gd name="connsiteY7" fmla="*/ 773029 h 856233"/>
                <a:gd name="connsiteX8" fmla="*/ 0 w 832036"/>
                <a:gd name="connsiteY8" fmla="*/ 83204 h 8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856233">
                  <a:moveTo>
                    <a:pt x="0" y="83204"/>
                  </a:moveTo>
                  <a:cubicBezTo>
                    <a:pt x="0" y="37252"/>
                    <a:pt x="37252" y="0"/>
                    <a:pt x="83204" y="0"/>
                  </a:cubicBezTo>
                  <a:lnTo>
                    <a:pt x="748832" y="0"/>
                  </a:lnTo>
                  <a:cubicBezTo>
                    <a:pt x="794784" y="0"/>
                    <a:pt x="832036" y="37252"/>
                    <a:pt x="832036" y="83204"/>
                  </a:cubicBezTo>
                  <a:lnTo>
                    <a:pt x="832036" y="773029"/>
                  </a:lnTo>
                  <a:cubicBezTo>
                    <a:pt x="832036" y="818981"/>
                    <a:pt x="794784" y="856233"/>
                    <a:pt x="748832" y="856233"/>
                  </a:cubicBezTo>
                  <a:lnTo>
                    <a:pt x="83204" y="856233"/>
                  </a:lnTo>
                  <a:cubicBezTo>
                    <a:pt x="37252" y="856233"/>
                    <a:pt x="0" y="818981"/>
                    <a:pt x="0" y="773029"/>
                  </a:cubicBezTo>
                  <a:lnTo>
                    <a:pt x="0" y="8320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850" tIns="54850" rIns="54850" bIns="54850" numCol="1" spcCol="1270" anchor="ctr" anchorCtr="0">
              <a:noAutofit/>
            </a:bodyPr>
            <a:lstStyle/>
            <a:p>
              <a:pPr lvl="0" algn="ctr" defTabSz="355600" rtl="0">
                <a:lnSpc>
                  <a:spcPct val="90000"/>
                </a:lnSpc>
                <a:spcBef>
                  <a:spcPct val="0"/>
                </a:spcBef>
                <a:spcAft>
                  <a:spcPct val="35000"/>
                </a:spcAft>
              </a:pPr>
              <a:r>
                <a:rPr lang="en-US" sz="1400" dirty="0">
                  <a:latin typeface="Calibri" panose="020F0502020204030204" pitchFamily="34" charset="0"/>
                  <a:cs typeface="Calibri" panose="020F0502020204030204" pitchFamily="34" charset="0"/>
                </a:rPr>
                <a:t>Chair, C</a:t>
              </a:r>
              <a:r>
                <a:rPr lang="en-GB" sz="1400" dirty="0">
                  <a:latin typeface="Calibri" panose="020F0502020204030204" pitchFamily="34" charset="0"/>
                  <a:cs typeface="Calibri" panose="020F0502020204030204" pitchFamily="34" charset="0"/>
                </a:rPr>
                <a:t>EO Leadership team</a:t>
              </a:r>
              <a:endParaRPr lang="en-GB" sz="1400" kern="1200" dirty="0">
                <a:latin typeface="Calibri" panose="020F0502020204030204" pitchFamily="34" charset="0"/>
                <a:cs typeface="Calibri" panose="020F0502020204030204" pitchFamily="34" charset="0"/>
              </a:endParaRPr>
            </a:p>
          </p:txBody>
        </p:sp>
        <p:sp>
          <p:nvSpPr>
            <p:cNvPr id="10" name="Freeform 9"/>
            <p:cNvSpPr/>
            <p:nvPr/>
          </p:nvSpPr>
          <p:spPr>
            <a:xfrm>
              <a:off x="2244090" y="3985440"/>
              <a:ext cx="832036" cy="1562527"/>
            </a:xfrm>
            <a:custGeom>
              <a:avLst/>
              <a:gdLst>
                <a:gd name="connsiteX0" fmla="*/ 0 w 832036"/>
                <a:gd name="connsiteY0" fmla="*/ 83204 h 1562527"/>
                <a:gd name="connsiteX1" fmla="*/ 83204 w 832036"/>
                <a:gd name="connsiteY1" fmla="*/ 0 h 1562527"/>
                <a:gd name="connsiteX2" fmla="*/ 748832 w 832036"/>
                <a:gd name="connsiteY2" fmla="*/ 0 h 1562527"/>
                <a:gd name="connsiteX3" fmla="*/ 832036 w 832036"/>
                <a:gd name="connsiteY3" fmla="*/ 83204 h 1562527"/>
                <a:gd name="connsiteX4" fmla="*/ 832036 w 832036"/>
                <a:gd name="connsiteY4" fmla="*/ 1479323 h 1562527"/>
                <a:gd name="connsiteX5" fmla="*/ 748832 w 832036"/>
                <a:gd name="connsiteY5" fmla="*/ 1562527 h 1562527"/>
                <a:gd name="connsiteX6" fmla="*/ 83204 w 832036"/>
                <a:gd name="connsiteY6" fmla="*/ 1562527 h 1562527"/>
                <a:gd name="connsiteX7" fmla="*/ 0 w 832036"/>
                <a:gd name="connsiteY7" fmla="*/ 1479323 h 1562527"/>
                <a:gd name="connsiteX8" fmla="*/ 0 w 832036"/>
                <a:gd name="connsiteY8" fmla="*/ 83204 h 15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1562527">
                  <a:moveTo>
                    <a:pt x="0" y="83204"/>
                  </a:moveTo>
                  <a:cubicBezTo>
                    <a:pt x="0" y="37252"/>
                    <a:pt x="37252" y="0"/>
                    <a:pt x="83204" y="0"/>
                  </a:cubicBezTo>
                  <a:lnTo>
                    <a:pt x="748832" y="0"/>
                  </a:lnTo>
                  <a:cubicBezTo>
                    <a:pt x="794784" y="0"/>
                    <a:pt x="832036" y="37252"/>
                    <a:pt x="832036" y="83204"/>
                  </a:cubicBezTo>
                  <a:lnTo>
                    <a:pt x="832036" y="1479323"/>
                  </a:lnTo>
                  <a:cubicBezTo>
                    <a:pt x="832036" y="1525275"/>
                    <a:pt x="794784" y="1562527"/>
                    <a:pt x="748832" y="1562527"/>
                  </a:cubicBezTo>
                  <a:lnTo>
                    <a:pt x="83204" y="1562527"/>
                  </a:lnTo>
                  <a:cubicBezTo>
                    <a:pt x="37252" y="1562527"/>
                    <a:pt x="0" y="1525275"/>
                    <a:pt x="0" y="1479323"/>
                  </a:cubicBezTo>
                  <a:lnTo>
                    <a:pt x="0" y="83204"/>
                  </a:lnTo>
                  <a:close/>
                </a:path>
              </a:pathLst>
            </a:custGeom>
            <a:solidFill>
              <a:srgbClr val="FF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66280" tIns="66280" rIns="66280" bIns="66280" numCol="1" spcCol="1270" anchor="ctr" anchorCtr="0">
              <a:noAutofit/>
            </a:bodyPr>
            <a:lstStyle/>
            <a:p>
              <a:pPr lvl="0" algn="ctr" defTabSz="488950" rtl="0">
                <a:lnSpc>
                  <a:spcPct val="90000"/>
                </a:lnSpc>
                <a:spcBef>
                  <a:spcPct val="0"/>
                </a:spcBef>
                <a:spcAft>
                  <a:spcPct val="35000"/>
                </a:spcAft>
              </a:pPr>
              <a:r>
                <a:rPr lang="en-GB" sz="1600" dirty="0">
                  <a:latin typeface="Calibri" panose="020F0502020204030204" pitchFamily="34" charset="0"/>
                  <a:cs typeface="Calibri" panose="020F0502020204030204" pitchFamily="34" charset="0"/>
                </a:rPr>
                <a:t>Workforce and</a:t>
              </a:r>
              <a:r>
                <a:rPr lang="en-GB" sz="1600" kern="1200" dirty="0">
                  <a:latin typeface="Calibri" panose="020F0502020204030204" pitchFamily="34" charset="0"/>
                  <a:cs typeface="Calibri" panose="020F0502020204030204" pitchFamily="34" charset="0"/>
                </a:rPr>
                <a:t> Lived experience Assurance </a:t>
              </a:r>
              <a:r>
                <a:rPr lang="en-GB" sz="1600" dirty="0">
                  <a:latin typeface="Calibri" panose="020F0502020204030204" pitchFamily="34" charset="0"/>
                  <a:cs typeface="Calibri" panose="020F0502020204030204" pitchFamily="34" charset="0"/>
                </a:rPr>
                <a:t>Group</a:t>
              </a:r>
              <a:endParaRPr lang="en-GB" sz="1600" kern="1200" dirty="0">
                <a:latin typeface="Calibri" panose="020F0502020204030204" pitchFamily="34" charset="0"/>
                <a:cs typeface="Calibri" panose="020F0502020204030204" pitchFamily="34" charset="0"/>
              </a:endParaRPr>
            </a:p>
          </p:txBody>
        </p:sp>
        <p:sp>
          <p:nvSpPr>
            <p:cNvPr id="11" name="Freeform 10"/>
            <p:cNvSpPr/>
            <p:nvPr/>
          </p:nvSpPr>
          <p:spPr>
            <a:xfrm>
              <a:off x="2224513" y="5653070"/>
              <a:ext cx="832036" cy="856233"/>
            </a:xfrm>
            <a:custGeom>
              <a:avLst/>
              <a:gdLst>
                <a:gd name="connsiteX0" fmla="*/ 0 w 832036"/>
                <a:gd name="connsiteY0" fmla="*/ 83204 h 856233"/>
                <a:gd name="connsiteX1" fmla="*/ 83204 w 832036"/>
                <a:gd name="connsiteY1" fmla="*/ 0 h 856233"/>
                <a:gd name="connsiteX2" fmla="*/ 748832 w 832036"/>
                <a:gd name="connsiteY2" fmla="*/ 0 h 856233"/>
                <a:gd name="connsiteX3" fmla="*/ 832036 w 832036"/>
                <a:gd name="connsiteY3" fmla="*/ 83204 h 856233"/>
                <a:gd name="connsiteX4" fmla="*/ 832036 w 832036"/>
                <a:gd name="connsiteY4" fmla="*/ 773029 h 856233"/>
                <a:gd name="connsiteX5" fmla="*/ 748832 w 832036"/>
                <a:gd name="connsiteY5" fmla="*/ 856233 h 856233"/>
                <a:gd name="connsiteX6" fmla="*/ 83204 w 832036"/>
                <a:gd name="connsiteY6" fmla="*/ 856233 h 856233"/>
                <a:gd name="connsiteX7" fmla="*/ 0 w 832036"/>
                <a:gd name="connsiteY7" fmla="*/ 773029 h 856233"/>
                <a:gd name="connsiteX8" fmla="*/ 0 w 832036"/>
                <a:gd name="connsiteY8" fmla="*/ 83204 h 8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856233">
                  <a:moveTo>
                    <a:pt x="0" y="83204"/>
                  </a:moveTo>
                  <a:cubicBezTo>
                    <a:pt x="0" y="37252"/>
                    <a:pt x="37252" y="0"/>
                    <a:pt x="83204" y="0"/>
                  </a:cubicBezTo>
                  <a:lnTo>
                    <a:pt x="748832" y="0"/>
                  </a:lnTo>
                  <a:cubicBezTo>
                    <a:pt x="794784" y="0"/>
                    <a:pt x="832036" y="37252"/>
                    <a:pt x="832036" y="83204"/>
                  </a:cubicBezTo>
                  <a:lnTo>
                    <a:pt x="832036" y="773029"/>
                  </a:lnTo>
                  <a:cubicBezTo>
                    <a:pt x="832036" y="818981"/>
                    <a:pt x="794784" y="856233"/>
                    <a:pt x="748832" y="856233"/>
                  </a:cubicBezTo>
                  <a:lnTo>
                    <a:pt x="83204" y="856233"/>
                  </a:lnTo>
                  <a:cubicBezTo>
                    <a:pt x="37252" y="856233"/>
                    <a:pt x="0" y="818981"/>
                    <a:pt x="0" y="773029"/>
                  </a:cubicBezTo>
                  <a:lnTo>
                    <a:pt x="0" y="8320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850" tIns="54850" rIns="54850" bIns="54850" numCol="1" spcCol="1270" anchor="ctr" anchorCtr="0">
              <a:noAutofit/>
            </a:bodyPr>
            <a:lstStyle/>
            <a:p>
              <a:pPr lvl="0" algn="ctr" defTabSz="355600" rtl="0">
                <a:lnSpc>
                  <a:spcPct val="90000"/>
                </a:lnSpc>
                <a:spcBef>
                  <a:spcPct val="0"/>
                </a:spcBef>
                <a:spcAft>
                  <a:spcPct val="35000"/>
                </a:spcAft>
              </a:pPr>
              <a:r>
                <a:rPr lang="en-US" sz="1400" dirty="0">
                  <a:latin typeface="Calibri" panose="020F0502020204030204" pitchFamily="34" charset="0"/>
                  <a:cs typeface="Calibri" panose="020F0502020204030204" pitchFamily="34" charset="0"/>
                </a:rPr>
                <a:t>Chair, C</a:t>
              </a:r>
              <a:r>
                <a:rPr lang="en-GB" sz="1400" dirty="0">
                  <a:latin typeface="Calibri" panose="020F0502020204030204" pitchFamily="34" charset="0"/>
                  <a:cs typeface="Calibri" panose="020F0502020204030204" pitchFamily="34" charset="0"/>
                </a:rPr>
                <a:t>EO Leadership Team</a:t>
              </a:r>
              <a:endParaRPr lang="en-GB" sz="1400" kern="1200" dirty="0">
                <a:latin typeface="Calibri" panose="020F0502020204030204" pitchFamily="34" charset="0"/>
                <a:cs typeface="Calibri" panose="020F0502020204030204" pitchFamily="34" charset="0"/>
              </a:endParaRPr>
            </a:p>
          </p:txBody>
        </p:sp>
        <p:sp>
          <p:nvSpPr>
            <p:cNvPr id="12" name="Freeform 11"/>
            <p:cNvSpPr/>
            <p:nvPr/>
          </p:nvSpPr>
          <p:spPr>
            <a:xfrm>
              <a:off x="3126441" y="3985440"/>
              <a:ext cx="832036" cy="1562527"/>
            </a:xfrm>
            <a:custGeom>
              <a:avLst/>
              <a:gdLst>
                <a:gd name="connsiteX0" fmla="*/ 0 w 832036"/>
                <a:gd name="connsiteY0" fmla="*/ 83204 h 1562527"/>
                <a:gd name="connsiteX1" fmla="*/ 83204 w 832036"/>
                <a:gd name="connsiteY1" fmla="*/ 0 h 1562527"/>
                <a:gd name="connsiteX2" fmla="*/ 748832 w 832036"/>
                <a:gd name="connsiteY2" fmla="*/ 0 h 1562527"/>
                <a:gd name="connsiteX3" fmla="*/ 832036 w 832036"/>
                <a:gd name="connsiteY3" fmla="*/ 83204 h 1562527"/>
                <a:gd name="connsiteX4" fmla="*/ 832036 w 832036"/>
                <a:gd name="connsiteY4" fmla="*/ 1479323 h 1562527"/>
                <a:gd name="connsiteX5" fmla="*/ 748832 w 832036"/>
                <a:gd name="connsiteY5" fmla="*/ 1562527 h 1562527"/>
                <a:gd name="connsiteX6" fmla="*/ 83204 w 832036"/>
                <a:gd name="connsiteY6" fmla="*/ 1562527 h 1562527"/>
                <a:gd name="connsiteX7" fmla="*/ 0 w 832036"/>
                <a:gd name="connsiteY7" fmla="*/ 1479323 h 1562527"/>
                <a:gd name="connsiteX8" fmla="*/ 0 w 832036"/>
                <a:gd name="connsiteY8" fmla="*/ 83204 h 156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1562527">
                  <a:moveTo>
                    <a:pt x="0" y="83204"/>
                  </a:moveTo>
                  <a:cubicBezTo>
                    <a:pt x="0" y="37252"/>
                    <a:pt x="37252" y="0"/>
                    <a:pt x="83204" y="0"/>
                  </a:cubicBezTo>
                  <a:lnTo>
                    <a:pt x="748832" y="0"/>
                  </a:lnTo>
                  <a:cubicBezTo>
                    <a:pt x="794784" y="0"/>
                    <a:pt x="832036" y="37252"/>
                    <a:pt x="832036" y="83204"/>
                  </a:cubicBezTo>
                  <a:lnTo>
                    <a:pt x="832036" y="1479323"/>
                  </a:lnTo>
                  <a:cubicBezTo>
                    <a:pt x="832036" y="1525275"/>
                    <a:pt x="794784" y="1562527"/>
                    <a:pt x="748832" y="1562527"/>
                  </a:cubicBezTo>
                  <a:lnTo>
                    <a:pt x="83204" y="1562527"/>
                  </a:lnTo>
                  <a:cubicBezTo>
                    <a:pt x="37252" y="1562527"/>
                    <a:pt x="0" y="1525275"/>
                    <a:pt x="0" y="1479323"/>
                  </a:cubicBezTo>
                  <a:lnTo>
                    <a:pt x="0" y="83204"/>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66280" tIns="66280" rIns="66280" bIns="66280" numCol="1" spcCol="1270" anchor="ctr" anchorCtr="0">
              <a:noAutofit/>
            </a:bodyPr>
            <a:lstStyle/>
            <a:p>
              <a:pPr lvl="0" algn="ctr" defTabSz="488950" rtl="0">
                <a:lnSpc>
                  <a:spcPct val="90000"/>
                </a:lnSpc>
                <a:spcBef>
                  <a:spcPct val="0"/>
                </a:spcBef>
                <a:spcAft>
                  <a:spcPct val="35000"/>
                </a:spcAft>
              </a:pPr>
              <a:r>
                <a:rPr lang="en-GB" sz="1600" kern="1200" dirty="0">
                  <a:latin typeface="Calibri" panose="020F0502020204030204" pitchFamily="34" charset="0"/>
                  <a:cs typeface="Calibri" panose="020F0502020204030204" pitchFamily="34" charset="0"/>
                </a:rPr>
                <a:t>Quality, Safety  Assurance </a:t>
              </a:r>
              <a:r>
                <a:rPr lang="en-GB" sz="1600" dirty="0">
                  <a:latin typeface="Calibri" panose="020F0502020204030204" pitchFamily="34" charset="0"/>
                  <a:cs typeface="Calibri" panose="020F0502020204030204" pitchFamily="34" charset="0"/>
                </a:rPr>
                <a:t>Group</a:t>
              </a:r>
              <a:endParaRPr lang="en-GB" sz="1600" kern="1200" dirty="0">
                <a:latin typeface="Calibri" panose="020F0502020204030204" pitchFamily="34" charset="0"/>
                <a:cs typeface="Calibri" panose="020F0502020204030204" pitchFamily="34" charset="0"/>
              </a:endParaRPr>
            </a:p>
          </p:txBody>
        </p:sp>
        <p:sp>
          <p:nvSpPr>
            <p:cNvPr id="13" name="Freeform 12"/>
            <p:cNvSpPr/>
            <p:nvPr/>
          </p:nvSpPr>
          <p:spPr>
            <a:xfrm>
              <a:off x="3126441" y="5653070"/>
              <a:ext cx="832036" cy="856233"/>
            </a:xfrm>
            <a:custGeom>
              <a:avLst/>
              <a:gdLst>
                <a:gd name="connsiteX0" fmla="*/ 0 w 832036"/>
                <a:gd name="connsiteY0" fmla="*/ 83204 h 856233"/>
                <a:gd name="connsiteX1" fmla="*/ 83204 w 832036"/>
                <a:gd name="connsiteY1" fmla="*/ 0 h 856233"/>
                <a:gd name="connsiteX2" fmla="*/ 748832 w 832036"/>
                <a:gd name="connsiteY2" fmla="*/ 0 h 856233"/>
                <a:gd name="connsiteX3" fmla="*/ 832036 w 832036"/>
                <a:gd name="connsiteY3" fmla="*/ 83204 h 856233"/>
                <a:gd name="connsiteX4" fmla="*/ 832036 w 832036"/>
                <a:gd name="connsiteY4" fmla="*/ 773029 h 856233"/>
                <a:gd name="connsiteX5" fmla="*/ 748832 w 832036"/>
                <a:gd name="connsiteY5" fmla="*/ 856233 h 856233"/>
                <a:gd name="connsiteX6" fmla="*/ 83204 w 832036"/>
                <a:gd name="connsiteY6" fmla="*/ 856233 h 856233"/>
                <a:gd name="connsiteX7" fmla="*/ 0 w 832036"/>
                <a:gd name="connsiteY7" fmla="*/ 773029 h 856233"/>
                <a:gd name="connsiteX8" fmla="*/ 0 w 832036"/>
                <a:gd name="connsiteY8" fmla="*/ 83204 h 85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2036" h="856233">
                  <a:moveTo>
                    <a:pt x="0" y="83204"/>
                  </a:moveTo>
                  <a:cubicBezTo>
                    <a:pt x="0" y="37252"/>
                    <a:pt x="37252" y="0"/>
                    <a:pt x="83204" y="0"/>
                  </a:cubicBezTo>
                  <a:lnTo>
                    <a:pt x="748832" y="0"/>
                  </a:lnTo>
                  <a:cubicBezTo>
                    <a:pt x="794784" y="0"/>
                    <a:pt x="832036" y="37252"/>
                    <a:pt x="832036" y="83204"/>
                  </a:cubicBezTo>
                  <a:lnTo>
                    <a:pt x="832036" y="773029"/>
                  </a:lnTo>
                  <a:cubicBezTo>
                    <a:pt x="832036" y="818981"/>
                    <a:pt x="794784" y="856233"/>
                    <a:pt x="748832" y="856233"/>
                  </a:cubicBezTo>
                  <a:lnTo>
                    <a:pt x="83204" y="856233"/>
                  </a:lnTo>
                  <a:cubicBezTo>
                    <a:pt x="37252" y="856233"/>
                    <a:pt x="0" y="818981"/>
                    <a:pt x="0" y="773029"/>
                  </a:cubicBezTo>
                  <a:lnTo>
                    <a:pt x="0" y="8320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850" tIns="54850" rIns="54850" bIns="54850" numCol="1" spcCol="1270" anchor="ctr" anchorCtr="0">
              <a:noAutofit/>
            </a:bodyPr>
            <a:lstStyle/>
            <a:p>
              <a:pPr lvl="0" algn="ctr" defTabSz="355600" rtl="0">
                <a:lnSpc>
                  <a:spcPct val="90000"/>
                </a:lnSpc>
                <a:spcBef>
                  <a:spcPct val="0"/>
                </a:spcBef>
                <a:spcAft>
                  <a:spcPct val="35000"/>
                </a:spcAft>
              </a:pPr>
              <a:r>
                <a:rPr lang="en-US" sz="1400" dirty="0">
                  <a:latin typeface="Calibri" panose="020F0502020204030204" pitchFamily="34" charset="0"/>
                  <a:cs typeface="Calibri" panose="020F0502020204030204" pitchFamily="34" charset="0"/>
                </a:rPr>
                <a:t>Chair, C</a:t>
              </a:r>
              <a:r>
                <a:rPr lang="en-GB" sz="1400" dirty="0">
                  <a:latin typeface="Calibri" panose="020F0502020204030204" pitchFamily="34" charset="0"/>
                  <a:cs typeface="Calibri" panose="020F0502020204030204" pitchFamily="34" charset="0"/>
                </a:rPr>
                <a:t>EO Leadership Team</a:t>
              </a:r>
              <a:endParaRPr lang="en-GB" sz="1400" kern="1200" dirty="0">
                <a:latin typeface="Calibri" panose="020F0502020204030204" pitchFamily="34" charset="0"/>
                <a:cs typeface="Calibri" panose="020F0502020204030204" pitchFamily="34" charset="0"/>
              </a:endParaRPr>
            </a:p>
          </p:txBody>
        </p:sp>
      </p:grpSp>
      <p:grpSp>
        <p:nvGrpSpPr>
          <p:cNvPr id="15" name="Group 14"/>
          <p:cNvGrpSpPr/>
          <p:nvPr/>
        </p:nvGrpSpPr>
        <p:grpSpPr>
          <a:xfrm>
            <a:off x="4038146" y="963597"/>
            <a:ext cx="3453727" cy="1694460"/>
            <a:chOff x="4243885" y="1291605"/>
            <a:chExt cx="1776208" cy="548770"/>
          </a:xfrm>
        </p:grpSpPr>
        <p:sp>
          <p:nvSpPr>
            <p:cNvPr id="16" name="Freeform 15"/>
            <p:cNvSpPr/>
            <p:nvPr/>
          </p:nvSpPr>
          <p:spPr>
            <a:xfrm>
              <a:off x="4243885" y="1291605"/>
              <a:ext cx="844262" cy="548770"/>
            </a:xfrm>
            <a:custGeom>
              <a:avLst/>
              <a:gdLst>
                <a:gd name="connsiteX0" fmla="*/ 0 w 844262"/>
                <a:gd name="connsiteY0" fmla="*/ 91463 h 548770"/>
                <a:gd name="connsiteX1" fmla="*/ 91463 w 844262"/>
                <a:gd name="connsiteY1" fmla="*/ 0 h 548770"/>
                <a:gd name="connsiteX2" fmla="*/ 752799 w 844262"/>
                <a:gd name="connsiteY2" fmla="*/ 0 h 548770"/>
                <a:gd name="connsiteX3" fmla="*/ 844262 w 844262"/>
                <a:gd name="connsiteY3" fmla="*/ 91463 h 548770"/>
                <a:gd name="connsiteX4" fmla="*/ 844262 w 844262"/>
                <a:gd name="connsiteY4" fmla="*/ 457307 h 548770"/>
                <a:gd name="connsiteX5" fmla="*/ 752799 w 844262"/>
                <a:gd name="connsiteY5" fmla="*/ 548770 h 548770"/>
                <a:gd name="connsiteX6" fmla="*/ 91463 w 844262"/>
                <a:gd name="connsiteY6" fmla="*/ 548770 h 548770"/>
                <a:gd name="connsiteX7" fmla="*/ 0 w 844262"/>
                <a:gd name="connsiteY7" fmla="*/ 457307 h 548770"/>
                <a:gd name="connsiteX8" fmla="*/ 0 w 844262"/>
                <a:gd name="connsiteY8" fmla="*/ 91463 h 54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262" h="548770">
                  <a:moveTo>
                    <a:pt x="0" y="91463"/>
                  </a:moveTo>
                  <a:cubicBezTo>
                    <a:pt x="0" y="40949"/>
                    <a:pt x="40949" y="0"/>
                    <a:pt x="91463" y="0"/>
                  </a:cubicBezTo>
                  <a:lnTo>
                    <a:pt x="752799" y="0"/>
                  </a:lnTo>
                  <a:cubicBezTo>
                    <a:pt x="803313" y="0"/>
                    <a:pt x="844262" y="40949"/>
                    <a:pt x="844262" y="91463"/>
                  </a:cubicBezTo>
                  <a:lnTo>
                    <a:pt x="844262" y="457307"/>
                  </a:lnTo>
                  <a:cubicBezTo>
                    <a:pt x="844262" y="507821"/>
                    <a:pt x="803313" y="548770"/>
                    <a:pt x="752799" y="548770"/>
                  </a:cubicBezTo>
                  <a:lnTo>
                    <a:pt x="91463" y="548770"/>
                  </a:lnTo>
                  <a:cubicBezTo>
                    <a:pt x="40949" y="548770"/>
                    <a:pt x="0" y="507821"/>
                    <a:pt x="0" y="457307"/>
                  </a:cubicBezTo>
                  <a:lnTo>
                    <a:pt x="0" y="91463"/>
                  </a:lnTo>
                  <a:close/>
                </a:path>
              </a:pathLst>
            </a:custGeom>
            <a:solidFill>
              <a:srgbClr val="7030A0">
                <a:alpha val="50000"/>
              </a:srgbClr>
            </a:solidFill>
            <a:ln w="381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509" tIns="72509" rIns="72509" bIns="72509" numCol="1" spcCol="1270" anchor="ctr" anchorCtr="0">
              <a:noAutofit/>
            </a:bodyPr>
            <a:lstStyle/>
            <a:p>
              <a:pPr lvl="0" algn="ctr" defTabSz="533400" rtl="0">
                <a:lnSpc>
                  <a:spcPct val="90000"/>
                </a:lnSpc>
                <a:spcBef>
                  <a:spcPct val="0"/>
                </a:spcBef>
                <a:spcAft>
                  <a:spcPct val="35000"/>
                </a:spcAft>
              </a:pPr>
              <a:r>
                <a:rPr lang="en-US" sz="2400" b="1" dirty="0">
                  <a:latin typeface="Calibri" panose="020F0502020204030204" pitchFamily="34" charset="0"/>
                  <a:cs typeface="Calibri" panose="020F0502020204030204" pitchFamily="34" charset="0"/>
                </a:rPr>
                <a:t>A</a:t>
              </a:r>
              <a:r>
                <a:rPr lang="en-GB" sz="2400" b="1" dirty="0">
                  <a:latin typeface="Calibri" panose="020F0502020204030204" pitchFamily="34" charset="0"/>
                  <a:cs typeface="Calibri" panose="020F0502020204030204" pitchFamily="34" charset="0"/>
                </a:rPr>
                <a:t>ssociate Trustees</a:t>
              </a:r>
              <a:endParaRPr lang="en-GB" sz="2400" b="1" kern="1200" dirty="0">
                <a:latin typeface="Calibri" panose="020F0502020204030204" pitchFamily="34" charset="0"/>
                <a:cs typeface="Calibri" panose="020F0502020204030204" pitchFamily="34" charset="0"/>
              </a:endParaRPr>
            </a:p>
          </p:txBody>
        </p:sp>
        <p:sp>
          <p:nvSpPr>
            <p:cNvPr id="18" name="Freeform 17"/>
            <p:cNvSpPr/>
            <p:nvPr/>
          </p:nvSpPr>
          <p:spPr>
            <a:xfrm>
              <a:off x="5175831" y="1291605"/>
              <a:ext cx="844262" cy="548770"/>
            </a:xfrm>
            <a:custGeom>
              <a:avLst/>
              <a:gdLst>
                <a:gd name="connsiteX0" fmla="*/ 0 w 844262"/>
                <a:gd name="connsiteY0" fmla="*/ 91463 h 548770"/>
                <a:gd name="connsiteX1" fmla="*/ 91463 w 844262"/>
                <a:gd name="connsiteY1" fmla="*/ 0 h 548770"/>
                <a:gd name="connsiteX2" fmla="*/ 752799 w 844262"/>
                <a:gd name="connsiteY2" fmla="*/ 0 h 548770"/>
                <a:gd name="connsiteX3" fmla="*/ 844262 w 844262"/>
                <a:gd name="connsiteY3" fmla="*/ 91463 h 548770"/>
                <a:gd name="connsiteX4" fmla="*/ 844262 w 844262"/>
                <a:gd name="connsiteY4" fmla="*/ 457307 h 548770"/>
                <a:gd name="connsiteX5" fmla="*/ 752799 w 844262"/>
                <a:gd name="connsiteY5" fmla="*/ 548770 h 548770"/>
                <a:gd name="connsiteX6" fmla="*/ 91463 w 844262"/>
                <a:gd name="connsiteY6" fmla="*/ 548770 h 548770"/>
                <a:gd name="connsiteX7" fmla="*/ 0 w 844262"/>
                <a:gd name="connsiteY7" fmla="*/ 457307 h 548770"/>
                <a:gd name="connsiteX8" fmla="*/ 0 w 844262"/>
                <a:gd name="connsiteY8" fmla="*/ 91463 h 54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262" h="548770">
                  <a:moveTo>
                    <a:pt x="0" y="91463"/>
                  </a:moveTo>
                  <a:cubicBezTo>
                    <a:pt x="0" y="40949"/>
                    <a:pt x="40949" y="0"/>
                    <a:pt x="91463" y="0"/>
                  </a:cubicBezTo>
                  <a:lnTo>
                    <a:pt x="752799" y="0"/>
                  </a:lnTo>
                  <a:cubicBezTo>
                    <a:pt x="803313" y="0"/>
                    <a:pt x="844262" y="40949"/>
                    <a:pt x="844262" y="91463"/>
                  </a:cubicBezTo>
                  <a:lnTo>
                    <a:pt x="844262" y="457307"/>
                  </a:lnTo>
                  <a:cubicBezTo>
                    <a:pt x="844262" y="507821"/>
                    <a:pt x="803313" y="548770"/>
                    <a:pt x="752799" y="548770"/>
                  </a:cubicBezTo>
                  <a:lnTo>
                    <a:pt x="91463" y="548770"/>
                  </a:lnTo>
                  <a:cubicBezTo>
                    <a:pt x="40949" y="548770"/>
                    <a:pt x="0" y="507821"/>
                    <a:pt x="0" y="457307"/>
                  </a:cubicBezTo>
                  <a:lnTo>
                    <a:pt x="0" y="91463"/>
                  </a:lnTo>
                  <a:close/>
                </a:path>
              </a:pathLst>
            </a:custGeom>
            <a:solidFill>
              <a:srgbClr val="002060">
                <a:alpha val="50000"/>
              </a:srgbClr>
            </a:solidFill>
            <a:ln w="381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509" tIns="72509" rIns="72509" bIns="72509" numCol="1" spcCol="1270" anchor="ctr" anchorCtr="0">
              <a:noAutofit/>
            </a:bodyPr>
            <a:lstStyle/>
            <a:p>
              <a:pPr lvl="0" algn="ctr" defTabSz="533400" rtl="0">
                <a:spcBef>
                  <a:spcPct val="0"/>
                </a:spcBef>
              </a:pPr>
              <a:r>
                <a:rPr lang="en-GB" sz="2400" b="1" kern="1200" dirty="0">
                  <a:latin typeface="Calibri" panose="020F0502020204030204" pitchFamily="34" charset="0"/>
                  <a:cs typeface="Calibri" panose="020F0502020204030204" pitchFamily="34" charset="0"/>
                </a:rPr>
                <a:t>Trustee </a:t>
              </a:r>
            </a:p>
            <a:p>
              <a:pPr lvl="0" algn="ctr" defTabSz="533400" rtl="0">
                <a:spcBef>
                  <a:spcPct val="0"/>
                </a:spcBef>
              </a:pPr>
              <a:r>
                <a:rPr lang="en-GB" sz="2400" b="1" kern="1200" dirty="0">
                  <a:latin typeface="Calibri" panose="020F0502020204030204" pitchFamily="34" charset="0"/>
                  <a:cs typeface="Calibri" panose="020F0502020204030204" pitchFamily="34" charset="0"/>
                </a:rPr>
                <a:t>Board</a:t>
              </a:r>
            </a:p>
          </p:txBody>
        </p:sp>
      </p:grpSp>
      <p:sp>
        <p:nvSpPr>
          <p:cNvPr id="23" name="Freeform 22"/>
          <p:cNvSpPr/>
          <p:nvPr/>
        </p:nvSpPr>
        <p:spPr>
          <a:xfrm>
            <a:off x="8972228" y="1888973"/>
            <a:ext cx="2880000" cy="353264"/>
          </a:xfrm>
          <a:custGeom>
            <a:avLst/>
            <a:gdLst>
              <a:gd name="connsiteX0" fmla="*/ 0 w 1779270"/>
              <a:gd name="connsiteY0" fmla="*/ 35978 h 215865"/>
              <a:gd name="connsiteX1" fmla="*/ 35978 w 1779270"/>
              <a:gd name="connsiteY1" fmla="*/ 0 h 215865"/>
              <a:gd name="connsiteX2" fmla="*/ 1743292 w 1779270"/>
              <a:gd name="connsiteY2" fmla="*/ 0 h 215865"/>
              <a:gd name="connsiteX3" fmla="*/ 1779270 w 1779270"/>
              <a:gd name="connsiteY3" fmla="*/ 35978 h 215865"/>
              <a:gd name="connsiteX4" fmla="*/ 1779270 w 1779270"/>
              <a:gd name="connsiteY4" fmla="*/ 179887 h 215865"/>
              <a:gd name="connsiteX5" fmla="*/ 1743292 w 1779270"/>
              <a:gd name="connsiteY5" fmla="*/ 215865 h 215865"/>
              <a:gd name="connsiteX6" fmla="*/ 35978 w 1779270"/>
              <a:gd name="connsiteY6" fmla="*/ 215865 h 215865"/>
              <a:gd name="connsiteX7" fmla="*/ 0 w 1779270"/>
              <a:gd name="connsiteY7" fmla="*/ 179887 h 215865"/>
              <a:gd name="connsiteX8" fmla="*/ 0 w 1779270"/>
              <a:gd name="connsiteY8" fmla="*/ 35978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270" h="215865">
                <a:moveTo>
                  <a:pt x="0" y="35978"/>
                </a:moveTo>
                <a:cubicBezTo>
                  <a:pt x="0" y="16108"/>
                  <a:pt x="16108" y="0"/>
                  <a:pt x="35978" y="0"/>
                </a:cubicBezTo>
                <a:lnTo>
                  <a:pt x="1743292" y="0"/>
                </a:lnTo>
                <a:cubicBezTo>
                  <a:pt x="1763162" y="0"/>
                  <a:pt x="1779270" y="16108"/>
                  <a:pt x="1779270" y="35978"/>
                </a:cubicBezTo>
                <a:lnTo>
                  <a:pt x="1779270" y="179887"/>
                </a:lnTo>
                <a:cubicBezTo>
                  <a:pt x="1779270" y="199757"/>
                  <a:pt x="1763162" y="215865"/>
                  <a:pt x="1743292" y="215865"/>
                </a:cubicBezTo>
                <a:lnTo>
                  <a:pt x="35978" y="215865"/>
                </a:lnTo>
                <a:cubicBezTo>
                  <a:pt x="16108" y="215865"/>
                  <a:pt x="0" y="199757"/>
                  <a:pt x="0" y="179887"/>
                </a:cubicBezTo>
                <a:lnTo>
                  <a:pt x="0" y="35978"/>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828" tIns="44828" rIns="44828" bIns="44828" numCol="1" spcCol="1270" anchor="ctr" anchorCtr="0">
            <a:noAutofit/>
          </a:bodyPr>
          <a:lstStyle/>
          <a:p>
            <a:pPr lvl="0" algn="l" defTabSz="400050" rtl="0">
              <a:lnSpc>
                <a:spcPct val="90000"/>
              </a:lnSpc>
              <a:spcBef>
                <a:spcPct val="0"/>
              </a:spcBef>
              <a:spcAft>
                <a:spcPct val="35000"/>
              </a:spcAft>
            </a:pPr>
            <a:r>
              <a:rPr lang="en-GB" sz="1400" kern="1200" dirty="0">
                <a:latin typeface="Calibri" panose="020F0502020204030204" pitchFamily="34" charset="0"/>
                <a:cs typeface="Calibri" panose="020F0502020204030204" pitchFamily="34" charset="0"/>
              </a:rPr>
              <a:t>Board Nominations </a:t>
            </a:r>
          </a:p>
        </p:txBody>
      </p:sp>
      <p:sp>
        <p:nvSpPr>
          <p:cNvPr id="24" name="Freeform 23"/>
          <p:cNvSpPr/>
          <p:nvPr/>
        </p:nvSpPr>
        <p:spPr>
          <a:xfrm>
            <a:off x="8984533" y="1313219"/>
            <a:ext cx="2880000" cy="353264"/>
          </a:xfrm>
          <a:custGeom>
            <a:avLst/>
            <a:gdLst>
              <a:gd name="connsiteX0" fmla="*/ 0 w 1779270"/>
              <a:gd name="connsiteY0" fmla="*/ 35978 h 215865"/>
              <a:gd name="connsiteX1" fmla="*/ 35978 w 1779270"/>
              <a:gd name="connsiteY1" fmla="*/ 0 h 215865"/>
              <a:gd name="connsiteX2" fmla="*/ 1743292 w 1779270"/>
              <a:gd name="connsiteY2" fmla="*/ 0 h 215865"/>
              <a:gd name="connsiteX3" fmla="*/ 1779270 w 1779270"/>
              <a:gd name="connsiteY3" fmla="*/ 35978 h 215865"/>
              <a:gd name="connsiteX4" fmla="*/ 1779270 w 1779270"/>
              <a:gd name="connsiteY4" fmla="*/ 179887 h 215865"/>
              <a:gd name="connsiteX5" fmla="*/ 1743292 w 1779270"/>
              <a:gd name="connsiteY5" fmla="*/ 215865 h 215865"/>
              <a:gd name="connsiteX6" fmla="*/ 35978 w 1779270"/>
              <a:gd name="connsiteY6" fmla="*/ 215865 h 215865"/>
              <a:gd name="connsiteX7" fmla="*/ 0 w 1779270"/>
              <a:gd name="connsiteY7" fmla="*/ 179887 h 215865"/>
              <a:gd name="connsiteX8" fmla="*/ 0 w 1779270"/>
              <a:gd name="connsiteY8" fmla="*/ 35978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270" h="215865">
                <a:moveTo>
                  <a:pt x="0" y="35978"/>
                </a:moveTo>
                <a:cubicBezTo>
                  <a:pt x="0" y="16108"/>
                  <a:pt x="16108" y="0"/>
                  <a:pt x="35978" y="0"/>
                </a:cubicBezTo>
                <a:lnTo>
                  <a:pt x="1743292" y="0"/>
                </a:lnTo>
                <a:cubicBezTo>
                  <a:pt x="1763162" y="0"/>
                  <a:pt x="1779270" y="16108"/>
                  <a:pt x="1779270" y="35978"/>
                </a:cubicBezTo>
                <a:lnTo>
                  <a:pt x="1779270" y="179887"/>
                </a:lnTo>
                <a:cubicBezTo>
                  <a:pt x="1779270" y="199757"/>
                  <a:pt x="1763162" y="215865"/>
                  <a:pt x="1743292" y="215865"/>
                </a:cubicBezTo>
                <a:lnTo>
                  <a:pt x="35978" y="215865"/>
                </a:lnTo>
                <a:cubicBezTo>
                  <a:pt x="16108" y="215865"/>
                  <a:pt x="0" y="199757"/>
                  <a:pt x="0" y="179887"/>
                </a:cubicBezTo>
                <a:lnTo>
                  <a:pt x="0" y="35978"/>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828" tIns="44828" rIns="44828" bIns="44828" numCol="1" spcCol="1270" anchor="ctr" anchorCtr="0">
            <a:noAutofit/>
          </a:bodyPr>
          <a:lstStyle/>
          <a:p>
            <a:pPr lvl="0" algn="l" defTabSz="400050" rtl="0">
              <a:lnSpc>
                <a:spcPct val="90000"/>
              </a:lnSpc>
              <a:spcBef>
                <a:spcPct val="0"/>
              </a:spcBef>
              <a:spcAft>
                <a:spcPct val="35000"/>
              </a:spcAft>
            </a:pPr>
            <a:r>
              <a:rPr lang="en-GB" sz="1400" kern="1200" dirty="0">
                <a:latin typeface="Calibri" panose="020F0502020204030204" pitchFamily="34" charset="0"/>
                <a:cs typeface="Calibri" panose="020F0502020204030204" pitchFamily="34" charset="0"/>
              </a:rPr>
              <a:t>Board Remuneration </a:t>
            </a:r>
          </a:p>
        </p:txBody>
      </p:sp>
      <p:cxnSp>
        <p:nvCxnSpPr>
          <p:cNvPr id="25" name="Straight Arrow Connector 24"/>
          <p:cNvCxnSpPr>
            <a:cxnSpLocks/>
            <a:endCxn id="24" idx="0"/>
          </p:cNvCxnSpPr>
          <p:nvPr/>
        </p:nvCxnSpPr>
        <p:spPr>
          <a:xfrm>
            <a:off x="7491873" y="1372097"/>
            <a:ext cx="149266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endCxn id="23" idx="0"/>
          </p:cNvCxnSpPr>
          <p:nvPr/>
        </p:nvCxnSpPr>
        <p:spPr>
          <a:xfrm>
            <a:off x="7491873" y="1372097"/>
            <a:ext cx="1480355" cy="57575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327466" y="1209628"/>
            <a:ext cx="2880000" cy="408735"/>
          </a:xfrm>
          <a:custGeom>
            <a:avLst/>
            <a:gdLst>
              <a:gd name="connsiteX0" fmla="*/ 0 w 1779270"/>
              <a:gd name="connsiteY0" fmla="*/ 35978 h 215865"/>
              <a:gd name="connsiteX1" fmla="*/ 35978 w 1779270"/>
              <a:gd name="connsiteY1" fmla="*/ 0 h 215865"/>
              <a:gd name="connsiteX2" fmla="*/ 1743292 w 1779270"/>
              <a:gd name="connsiteY2" fmla="*/ 0 h 215865"/>
              <a:gd name="connsiteX3" fmla="*/ 1779270 w 1779270"/>
              <a:gd name="connsiteY3" fmla="*/ 35978 h 215865"/>
              <a:gd name="connsiteX4" fmla="*/ 1779270 w 1779270"/>
              <a:gd name="connsiteY4" fmla="*/ 179887 h 215865"/>
              <a:gd name="connsiteX5" fmla="*/ 1743292 w 1779270"/>
              <a:gd name="connsiteY5" fmla="*/ 215865 h 215865"/>
              <a:gd name="connsiteX6" fmla="*/ 35978 w 1779270"/>
              <a:gd name="connsiteY6" fmla="*/ 215865 h 215865"/>
              <a:gd name="connsiteX7" fmla="*/ 0 w 1779270"/>
              <a:gd name="connsiteY7" fmla="*/ 179887 h 215865"/>
              <a:gd name="connsiteX8" fmla="*/ 0 w 1779270"/>
              <a:gd name="connsiteY8" fmla="*/ 35978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270" h="215865">
                <a:moveTo>
                  <a:pt x="0" y="35978"/>
                </a:moveTo>
                <a:cubicBezTo>
                  <a:pt x="0" y="16108"/>
                  <a:pt x="16108" y="0"/>
                  <a:pt x="35978" y="0"/>
                </a:cubicBezTo>
                <a:lnTo>
                  <a:pt x="1743292" y="0"/>
                </a:lnTo>
                <a:cubicBezTo>
                  <a:pt x="1763162" y="0"/>
                  <a:pt x="1779270" y="16108"/>
                  <a:pt x="1779270" y="35978"/>
                </a:cubicBezTo>
                <a:lnTo>
                  <a:pt x="1779270" y="179887"/>
                </a:lnTo>
                <a:cubicBezTo>
                  <a:pt x="1779270" y="199757"/>
                  <a:pt x="1763162" y="215865"/>
                  <a:pt x="1743292" y="215865"/>
                </a:cubicBezTo>
                <a:lnTo>
                  <a:pt x="35978" y="215865"/>
                </a:lnTo>
                <a:cubicBezTo>
                  <a:pt x="16108" y="215865"/>
                  <a:pt x="0" y="199757"/>
                  <a:pt x="0" y="179887"/>
                </a:cubicBezTo>
                <a:lnTo>
                  <a:pt x="0" y="35978"/>
                </a:lnTo>
                <a:close/>
              </a:path>
            </a:pathLst>
          </a:custGeom>
          <a:ln>
            <a:solidFill>
              <a:srgbClr val="E72DEB"/>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828" tIns="44828" rIns="44828" bIns="44828" numCol="1" spcCol="1270" anchor="ctr" anchorCtr="0">
            <a:noAutofit/>
          </a:bodyPr>
          <a:lstStyle/>
          <a:p>
            <a:pPr lvl="0" algn="l" defTabSz="400050" rtl="0">
              <a:lnSpc>
                <a:spcPct val="90000"/>
              </a:lnSpc>
              <a:spcBef>
                <a:spcPct val="0"/>
              </a:spcBef>
              <a:spcAft>
                <a:spcPct val="35000"/>
              </a:spcAft>
            </a:pPr>
            <a:r>
              <a:rPr lang="en-US" sz="1400" dirty="0">
                <a:latin typeface="Calibri" panose="020F0502020204030204" pitchFamily="34" charset="0"/>
                <a:cs typeface="Calibri" panose="020F0502020204030204" pitchFamily="34" charset="0"/>
              </a:rPr>
              <a:t>W</a:t>
            </a:r>
            <a:r>
              <a:rPr lang="en-GB" sz="1400" dirty="0">
                <a:latin typeface="Calibri" panose="020F0502020204030204" pitchFamily="34" charset="0"/>
                <a:cs typeface="Calibri" panose="020F0502020204030204" pitchFamily="34" charset="0"/>
              </a:rPr>
              <a:t>orkforce Inclusion Group</a:t>
            </a:r>
            <a:endParaRPr lang="en-GB" sz="1400" kern="1200" dirty="0">
              <a:latin typeface="Calibri" panose="020F0502020204030204" pitchFamily="34" charset="0"/>
              <a:cs typeface="Calibri" panose="020F0502020204030204" pitchFamily="34" charset="0"/>
            </a:endParaRPr>
          </a:p>
        </p:txBody>
      </p:sp>
      <p:sp>
        <p:nvSpPr>
          <p:cNvPr id="28" name="Freeform 27"/>
          <p:cNvSpPr/>
          <p:nvPr/>
        </p:nvSpPr>
        <p:spPr>
          <a:xfrm>
            <a:off x="342203" y="1728879"/>
            <a:ext cx="2880000" cy="597021"/>
          </a:xfrm>
          <a:custGeom>
            <a:avLst/>
            <a:gdLst>
              <a:gd name="connsiteX0" fmla="*/ 0 w 1779270"/>
              <a:gd name="connsiteY0" fmla="*/ 35978 h 215865"/>
              <a:gd name="connsiteX1" fmla="*/ 35978 w 1779270"/>
              <a:gd name="connsiteY1" fmla="*/ 0 h 215865"/>
              <a:gd name="connsiteX2" fmla="*/ 1743292 w 1779270"/>
              <a:gd name="connsiteY2" fmla="*/ 0 h 215865"/>
              <a:gd name="connsiteX3" fmla="*/ 1779270 w 1779270"/>
              <a:gd name="connsiteY3" fmla="*/ 35978 h 215865"/>
              <a:gd name="connsiteX4" fmla="*/ 1779270 w 1779270"/>
              <a:gd name="connsiteY4" fmla="*/ 179887 h 215865"/>
              <a:gd name="connsiteX5" fmla="*/ 1743292 w 1779270"/>
              <a:gd name="connsiteY5" fmla="*/ 215865 h 215865"/>
              <a:gd name="connsiteX6" fmla="*/ 35978 w 1779270"/>
              <a:gd name="connsiteY6" fmla="*/ 215865 h 215865"/>
              <a:gd name="connsiteX7" fmla="*/ 0 w 1779270"/>
              <a:gd name="connsiteY7" fmla="*/ 179887 h 215865"/>
              <a:gd name="connsiteX8" fmla="*/ 0 w 1779270"/>
              <a:gd name="connsiteY8" fmla="*/ 35978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270" h="215865">
                <a:moveTo>
                  <a:pt x="0" y="35978"/>
                </a:moveTo>
                <a:cubicBezTo>
                  <a:pt x="0" y="16108"/>
                  <a:pt x="16108" y="0"/>
                  <a:pt x="35978" y="0"/>
                </a:cubicBezTo>
                <a:lnTo>
                  <a:pt x="1743292" y="0"/>
                </a:lnTo>
                <a:cubicBezTo>
                  <a:pt x="1763162" y="0"/>
                  <a:pt x="1779270" y="16108"/>
                  <a:pt x="1779270" y="35978"/>
                </a:cubicBezTo>
                <a:lnTo>
                  <a:pt x="1779270" y="179887"/>
                </a:lnTo>
                <a:cubicBezTo>
                  <a:pt x="1779270" y="199757"/>
                  <a:pt x="1763162" y="215865"/>
                  <a:pt x="1743292" y="215865"/>
                </a:cubicBezTo>
                <a:lnTo>
                  <a:pt x="35978" y="215865"/>
                </a:lnTo>
                <a:cubicBezTo>
                  <a:pt x="16108" y="215865"/>
                  <a:pt x="0" y="199757"/>
                  <a:pt x="0" y="179887"/>
                </a:cubicBezTo>
                <a:lnTo>
                  <a:pt x="0" y="35978"/>
                </a:lnTo>
                <a:close/>
              </a:path>
            </a:pathLst>
          </a:custGeom>
          <a:ln>
            <a:solidFill>
              <a:srgbClr val="E72DEB"/>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828" tIns="44828" rIns="44828" bIns="44828" numCol="1" spcCol="1270" anchor="ctr" anchorCtr="0">
            <a:noAutofit/>
          </a:bodyPr>
          <a:lstStyle/>
          <a:p>
            <a:pPr lvl="0" algn="l" defTabSz="400050" rtl="0">
              <a:lnSpc>
                <a:spcPct val="90000"/>
              </a:lnSpc>
              <a:spcBef>
                <a:spcPct val="0"/>
              </a:spcBef>
              <a:spcAft>
                <a:spcPct val="35000"/>
              </a:spcAft>
            </a:pPr>
            <a:r>
              <a:rPr lang="en-GB" sz="1400" kern="1200" dirty="0">
                <a:latin typeface="Calibri" panose="020F0502020204030204" pitchFamily="34" charset="0"/>
                <a:cs typeface="Calibri" panose="020F0502020204030204" pitchFamily="34" charset="0"/>
              </a:rPr>
              <a:t>Engagement, Recruitment </a:t>
            </a:r>
            <a:r>
              <a:rPr lang="en-GB" sz="1400" dirty="0">
                <a:latin typeface="Calibri" panose="020F0502020204030204" pitchFamily="34" charset="0"/>
                <a:cs typeface="Calibri" panose="020F0502020204030204" pitchFamily="34" charset="0"/>
              </a:rPr>
              <a:t>Group</a:t>
            </a:r>
            <a:endParaRPr lang="en-GB" sz="1400" kern="1200" dirty="0">
              <a:latin typeface="Calibri" panose="020F0502020204030204" pitchFamily="34" charset="0"/>
              <a:cs typeface="Calibri" panose="020F0502020204030204" pitchFamily="34" charset="0"/>
            </a:endParaRPr>
          </a:p>
        </p:txBody>
      </p:sp>
      <p:sp>
        <p:nvSpPr>
          <p:cNvPr id="29" name="Freeform 28"/>
          <p:cNvSpPr/>
          <p:nvPr/>
        </p:nvSpPr>
        <p:spPr>
          <a:xfrm>
            <a:off x="327466" y="2431638"/>
            <a:ext cx="2880000" cy="432333"/>
          </a:xfrm>
          <a:custGeom>
            <a:avLst/>
            <a:gdLst>
              <a:gd name="connsiteX0" fmla="*/ 0 w 1779270"/>
              <a:gd name="connsiteY0" fmla="*/ 35978 h 215865"/>
              <a:gd name="connsiteX1" fmla="*/ 35978 w 1779270"/>
              <a:gd name="connsiteY1" fmla="*/ 0 h 215865"/>
              <a:gd name="connsiteX2" fmla="*/ 1743292 w 1779270"/>
              <a:gd name="connsiteY2" fmla="*/ 0 h 215865"/>
              <a:gd name="connsiteX3" fmla="*/ 1779270 w 1779270"/>
              <a:gd name="connsiteY3" fmla="*/ 35978 h 215865"/>
              <a:gd name="connsiteX4" fmla="*/ 1779270 w 1779270"/>
              <a:gd name="connsiteY4" fmla="*/ 179887 h 215865"/>
              <a:gd name="connsiteX5" fmla="*/ 1743292 w 1779270"/>
              <a:gd name="connsiteY5" fmla="*/ 215865 h 215865"/>
              <a:gd name="connsiteX6" fmla="*/ 35978 w 1779270"/>
              <a:gd name="connsiteY6" fmla="*/ 215865 h 215865"/>
              <a:gd name="connsiteX7" fmla="*/ 0 w 1779270"/>
              <a:gd name="connsiteY7" fmla="*/ 179887 h 215865"/>
              <a:gd name="connsiteX8" fmla="*/ 0 w 1779270"/>
              <a:gd name="connsiteY8" fmla="*/ 35978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270" h="215865">
                <a:moveTo>
                  <a:pt x="0" y="35978"/>
                </a:moveTo>
                <a:cubicBezTo>
                  <a:pt x="0" y="16108"/>
                  <a:pt x="16108" y="0"/>
                  <a:pt x="35978" y="0"/>
                </a:cubicBezTo>
                <a:lnTo>
                  <a:pt x="1743292" y="0"/>
                </a:lnTo>
                <a:cubicBezTo>
                  <a:pt x="1763162" y="0"/>
                  <a:pt x="1779270" y="16108"/>
                  <a:pt x="1779270" y="35978"/>
                </a:cubicBezTo>
                <a:lnTo>
                  <a:pt x="1779270" y="179887"/>
                </a:lnTo>
                <a:cubicBezTo>
                  <a:pt x="1779270" y="199757"/>
                  <a:pt x="1763162" y="215865"/>
                  <a:pt x="1743292" y="215865"/>
                </a:cubicBezTo>
                <a:lnTo>
                  <a:pt x="35978" y="215865"/>
                </a:lnTo>
                <a:cubicBezTo>
                  <a:pt x="16108" y="215865"/>
                  <a:pt x="0" y="199757"/>
                  <a:pt x="0" y="179887"/>
                </a:cubicBezTo>
                <a:lnTo>
                  <a:pt x="0" y="35978"/>
                </a:lnTo>
                <a:close/>
              </a:path>
            </a:pathLst>
          </a:custGeom>
          <a:ln>
            <a:solidFill>
              <a:srgbClr val="E72DEB"/>
            </a:solidFill>
            <a:prstDash val="dash"/>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828" tIns="44828" rIns="44828" bIns="44828" numCol="1" spcCol="1270" anchor="ctr" anchorCtr="0">
            <a:noAutofit/>
          </a:bodyPr>
          <a:lstStyle/>
          <a:p>
            <a:pPr lvl="0" algn="l" defTabSz="400050" rtl="0">
              <a:lnSpc>
                <a:spcPct val="90000"/>
              </a:lnSpc>
              <a:spcBef>
                <a:spcPct val="0"/>
              </a:spcBef>
              <a:spcAft>
                <a:spcPct val="35000"/>
              </a:spcAft>
            </a:pPr>
            <a:r>
              <a:rPr lang="en-GB" sz="1400" kern="1200" dirty="0">
                <a:latin typeface="Calibri" panose="020F0502020204030204" pitchFamily="34" charset="0"/>
                <a:cs typeface="Calibri" panose="020F0502020204030204" pitchFamily="34" charset="0"/>
              </a:rPr>
              <a:t>Constitution &amp; Governance Working Group</a:t>
            </a:r>
          </a:p>
        </p:txBody>
      </p:sp>
      <p:sp>
        <p:nvSpPr>
          <p:cNvPr id="33" name="TextBox 32"/>
          <p:cNvSpPr txBox="1"/>
          <p:nvPr/>
        </p:nvSpPr>
        <p:spPr>
          <a:xfrm>
            <a:off x="8564336" y="4764184"/>
            <a:ext cx="3300198"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dirty="0">
                <a:solidFill>
                  <a:schemeClr val="tx1"/>
                </a:solidFill>
                <a:latin typeface="Calibri" panose="020F0502020204030204" pitchFamily="34" charset="0"/>
                <a:cs typeface="Calibri" panose="020F0502020204030204" pitchFamily="34" charset="0"/>
              </a:rPr>
              <a:t>L</a:t>
            </a:r>
            <a:r>
              <a:rPr lang="en-GB" sz="1600" b="1" dirty="0">
                <a:solidFill>
                  <a:schemeClr val="tx1"/>
                </a:solidFill>
                <a:latin typeface="Calibri" panose="020F0502020204030204" pitchFamily="34" charset="0"/>
                <a:cs typeface="Calibri" panose="020F0502020204030204" pitchFamily="34" charset="0"/>
              </a:rPr>
              <a:t>ived experience</a:t>
            </a:r>
          </a:p>
        </p:txBody>
      </p:sp>
      <p:sp>
        <p:nvSpPr>
          <p:cNvPr id="35" name="Chevron 34"/>
          <p:cNvSpPr/>
          <p:nvPr/>
        </p:nvSpPr>
        <p:spPr>
          <a:xfrm rot="16200000">
            <a:off x="10090188" y="3810604"/>
            <a:ext cx="248495" cy="1208128"/>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solidFill>
                <a:schemeClr val="tx1"/>
              </a:solidFill>
              <a:latin typeface="Arial Black" panose="020B0A04020102020204" pitchFamily="34" charset="0"/>
            </a:endParaRPr>
          </a:p>
        </p:txBody>
      </p:sp>
      <p:sp>
        <p:nvSpPr>
          <p:cNvPr id="36" name="TextBox 35"/>
          <p:cNvSpPr txBox="1"/>
          <p:nvPr/>
        </p:nvSpPr>
        <p:spPr>
          <a:xfrm>
            <a:off x="8564336" y="5668001"/>
            <a:ext cx="3300199"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dirty="0">
                <a:solidFill>
                  <a:schemeClr val="tx1"/>
                </a:solidFill>
                <a:latin typeface="Calibri" panose="020F0502020204030204" pitchFamily="34" charset="0"/>
                <a:cs typeface="Calibri" panose="020F0502020204030204" pitchFamily="34" charset="0"/>
              </a:rPr>
              <a:t>M</a:t>
            </a:r>
            <a:r>
              <a:rPr lang="en-GB" sz="1600" b="1" dirty="0">
                <a:solidFill>
                  <a:schemeClr val="tx1"/>
                </a:solidFill>
                <a:latin typeface="Calibri" panose="020F0502020204030204" pitchFamily="34" charset="0"/>
                <a:cs typeface="Calibri" panose="020F0502020204030204" pitchFamily="34" charset="0"/>
              </a:rPr>
              <a:t>aslow Managers</a:t>
            </a:r>
          </a:p>
        </p:txBody>
      </p:sp>
      <p:cxnSp>
        <p:nvCxnSpPr>
          <p:cNvPr id="39" name="Straight Arrow Connector 38"/>
          <p:cNvCxnSpPr>
            <a:cxnSpLocks/>
            <a:stCxn id="45" idx="0"/>
          </p:cNvCxnSpPr>
          <p:nvPr/>
        </p:nvCxnSpPr>
        <p:spPr>
          <a:xfrm flipH="1" flipV="1">
            <a:off x="7490667" y="1815736"/>
            <a:ext cx="2723768" cy="1946982"/>
          </a:xfrm>
          <a:prstGeom prst="straightConnector1">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42" name="Straight Arrow Connector 41"/>
          <p:cNvCxnSpPr/>
          <p:nvPr/>
        </p:nvCxnSpPr>
        <p:spPr>
          <a:xfrm flipV="1">
            <a:off x="4319625" y="2668915"/>
            <a:ext cx="2351440" cy="100538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44" name="Chevron 43"/>
          <p:cNvSpPr/>
          <p:nvPr/>
        </p:nvSpPr>
        <p:spPr>
          <a:xfrm rot="16200000">
            <a:off x="10090188" y="4816469"/>
            <a:ext cx="248495" cy="1208128"/>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600" dirty="0">
              <a:solidFill>
                <a:schemeClr val="tx1"/>
              </a:solidFill>
              <a:latin typeface="Arial Black" panose="020B0A04020102020204" pitchFamily="34" charset="0"/>
            </a:endParaRPr>
          </a:p>
        </p:txBody>
      </p:sp>
      <p:sp>
        <p:nvSpPr>
          <p:cNvPr id="45" name="TextBox 44"/>
          <p:cNvSpPr txBox="1"/>
          <p:nvPr/>
        </p:nvSpPr>
        <p:spPr>
          <a:xfrm>
            <a:off x="8564336" y="3762718"/>
            <a:ext cx="3300198"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600" b="1" dirty="0">
                <a:solidFill>
                  <a:schemeClr val="tx1"/>
                </a:solidFill>
                <a:latin typeface="Calibri" panose="020F0502020204030204" pitchFamily="34" charset="0"/>
                <a:cs typeface="Calibri" panose="020F0502020204030204" pitchFamily="34" charset="0"/>
              </a:rPr>
              <a:t>Maslow Directors </a:t>
            </a:r>
          </a:p>
        </p:txBody>
      </p:sp>
      <p:sp>
        <p:nvSpPr>
          <p:cNvPr id="49" name="Freeform 48"/>
          <p:cNvSpPr/>
          <p:nvPr/>
        </p:nvSpPr>
        <p:spPr>
          <a:xfrm>
            <a:off x="333925" y="2985331"/>
            <a:ext cx="2880000" cy="432333"/>
          </a:xfrm>
          <a:custGeom>
            <a:avLst/>
            <a:gdLst>
              <a:gd name="connsiteX0" fmla="*/ 0 w 1779270"/>
              <a:gd name="connsiteY0" fmla="*/ 35978 h 215865"/>
              <a:gd name="connsiteX1" fmla="*/ 35978 w 1779270"/>
              <a:gd name="connsiteY1" fmla="*/ 0 h 215865"/>
              <a:gd name="connsiteX2" fmla="*/ 1743292 w 1779270"/>
              <a:gd name="connsiteY2" fmla="*/ 0 h 215865"/>
              <a:gd name="connsiteX3" fmla="*/ 1779270 w 1779270"/>
              <a:gd name="connsiteY3" fmla="*/ 35978 h 215865"/>
              <a:gd name="connsiteX4" fmla="*/ 1779270 w 1779270"/>
              <a:gd name="connsiteY4" fmla="*/ 179887 h 215865"/>
              <a:gd name="connsiteX5" fmla="*/ 1743292 w 1779270"/>
              <a:gd name="connsiteY5" fmla="*/ 215865 h 215865"/>
              <a:gd name="connsiteX6" fmla="*/ 35978 w 1779270"/>
              <a:gd name="connsiteY6" fmla="*/ 215865 h 215865"/>
              <a:gd name="connsiteX7" fmla="*/ 0 w 1779270"/>
              <a:gd name="connsiteY7" fmla="*/ 179887 h 215865"/>
              <a:gd name="connsiteX8" fmla="*/ 0 w 1779270"/>
              <a:gd name="connsiteY8" fmla="*/ 35978 h 21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9270" h="215865">
                <a:moveTo>
                  <a:pt x="0" y="35978"/>
                </a:moveTo>
                <a:cubicBezTo>
                  <a:pt x="0" y="16108"/>
                  <a:pt x="16108" y="0"/>
                  <a:pt x="35978" y="0"/>
                </a:cubicBezTo>
                <a:lnTo>
                  <a:pt x="1743292" y="0"/>
                </a:lnTo>
                <a:cubicBezTo>
                  <a:pt x="1763162" y="0"/>
                  <a:pt x="1779270" y="16108"/>
                  <a:pt x="1779270" y="35978"/>
                </a:cubicBezTo>
                <a:lnTo>
                  <a:pt x="1779270" y="179887"/>
                </a:lnTo>
                <a:cubicBezTo>
                  <a:pt x="1779270" y="199757"/>
                  <a:pt x="1763162" y="215865"/>
                  <a:pt x="1743292" y="215865"/>
                </a:cubicBezTo>
                <a:lnTo>
                  <a:pt x="35978" y="215865"/>
                </a:lnTo>
                <a:cubicBezTo>
                  <a:pt x="16108" y="215865"/>
                  <a:pt x="0" y="199757"/>
                  <a:pt x="0" y="179887"/>
                </a:cubicBezTo>
                <a:lnTo>
                  <a:pt x="0" y="35978"/>
                </a:lnTo>
                <a:close/>
              </a:path>
            </a:pathLst>
          </a:custGeom>
          <a:ln>
            <a:solidFill>
              <a:srgbClr val="E72DEB"/>
            </a:solidFill>
            <a:prstDash val="dash"/>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828" tIns="44828" rIns="44828" bIns="44828" numCol="1" spcCol="1270" anchor="ctr" anchorCtr="0">
            <a:noAutofit/>
          </a:bodyPr>
          <a:lstStyle/>
          <a:p>
            <a:pPr lvl="0" algn="l" defTabSz="400050" rtl="0">
              <a:lnSpc>
                <a:spcPct val="90000"/>
              </a:lnSpc>
              <a:spcBef>
                <a:spcPct val="0"/>
              </a:spcBef>
              <a:spcAft>
                <a:spcPct val="35000"/>
              </a:spcAft>
            </a:pPr>
            <a:r>
              <a:rPr lang="en-GB" sz="1400" dirty="0">
                <a:latin typeface="Calibri" panose="020F0502020204030204" pitchFamily="34" charset="0"/>
                <a:cs typeface="Calibri" panose="020F0502020204030204" pitchFamily="34" charset="0"/>
              </a:rPr>
              <a:t>Lived experience</a:t>
            </a:r>
            <a:r>
              <a:rPr lang="en-GB" sz="1400" kern="1200" dirty="0">
                <a:latin typeface="Calibri" panose="020F0502020204030204" pitchFamily="34" charset="0"/>
                <a:cs typeface="Calibri" panose="020F0502020204030204" pitchFamily="34" charset="0"/>
              </a:rPr>
              <a:t> Working Group</a:t>
            </a:r>
          </a:p>
        </p:txBody>
      </p:sp>
      <p:sp>
        <p:nvSpPr>
          <p:cNvPr id="53" name="Freeform 52"/>
          <p:cNvSpPr/>
          <p:nvPr/>
        </p:nvSpPr>
        <p:spPr>
          <a:xfrm>
            <a:off x="5286534" y="788555"/>
            <a:ext cx="1127448" cy="1027180"/>
          </a:xfrm>
          <a:custGeom>
            <a:avLst/>
            <a:gdLst/>
            <a:ahLst/>
            <a:cxnLst/>
            <a:rect l="0" t="0" r="0" b="0"/>
            <a:pathLst>
              <a:path>
                <a:moveTo>
                  <a:pt x="93836" y="185536"/>
                </a:moveTo>
                <a:arcTo wR="465973" hR="465973" stAng="13020068" swAng="6359864"/>
              </a:path>
            </a:pathLst>
          </a:custGeom>
          <a:noFill/>
          <a:ln>
            <a:headEnd type="triangle" w="med" len="med"/>
            <a:tailEnd type="none" w="med" len="med"/>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a:off x="5256435" y="1873870"/>
            <a:ext cx="1127448" cy="1027180"/>
          </a:xfrm>
          <a:custGeom>
            <a:avLst/>
            <a:gdLst/>
            <a:ahLst/>
            <a:cxnLst/>
            <a:rect l="0" t="0" r="0" b="0"/>
            <a:pathLst>
              <a:path>
                <a:moveTo>
                  <a:pt x="838110" y="746410"/>
                </a:moveTo>
                <a:arcTo wR="465973" hR="465973" stAng="2220068" swAng="6359864"/>
              </a:path>
            </a:pathLst>
          </a:custGeom>
          <a:noFill/>
          <a:ln>
            <a:headEnd type="triangle" w="med" len="med"/>
            <a:tailEnd type="none" w="med" len="med"/>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58" name="Straight Arrow Connector 57"/>
          <p:cNvCxnSpPr/>
          <p:nvPr/>
        </p:nvCxnSpPr>
        <p:spPr>
          <a:xfrm flipV="1">
            <a:off x="4319625" y="2654915"/>
            <a:ext cx="381711" cy="105791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64" name="Straight Arrow Connector 63"/>
          <p:cNvCxnSpPr>
            <a:stCxn id="49" idx="3"/>
            <a:endCxn id="16" idx="7"/>
          </p:cNvCxnSpPr>
          <p:nvPr/>
        </p:nvCxnSpPr>
        <p:spPr>
          <a:xfrm flipV="1">
            <a:off x="3213925" y="2375643"/>
            <a:ext cx="824221" cy="681745"/>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7" idx="3"/>
            <a:endCxn id="16" idx="7"/>
          </p:cNvCxnSpPr>
          <p:nvPr/>
        </p:nvCxnSpPr>
        <p:spPr>
          <a:xfrm>
            <a:off x="3207466" y="1277751"/>
            <a:ext cx="830680" cy="1097892"/>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8" idx="3"/>
            <a:endCxn id="16" idx="7"/>
          </p:cNvCxnSpPr>
          <p:nvPr/>
        </p:nvCxnSpPr>
        <p:spPr>
          <a:xfrm>
            <a:off x="3222203" y="1828384"/>
            <a:ext cx="815943" cy="547259"/>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9" idx="3"/>
            <a:endCxn id="16" idx="7"/>
          </p:cNvCxnSpPr>
          <p:nvPr/>
        </p:nvCxnSpPr>
        <p:spPr>
          <a:xfrm flipV="1">
            <a:off x="3207466" y="2375643"/>
            <a:ext cx="830680" cy="128052"/>
          </a:xfrm>
          <a:prstGeom prst="straightConnector1">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Diagram 42">
            <a:extLst>
              <a:ext uri="{FF2B5EF4-FFF2-40B4-BE49-F238E27FC236}">
                <a16:creationId xmlns:a16="http://schemas.microsoft.com/office/drawing/2014/main" id="{404C8877-679E-4993-B1EF-B74A712ED3C5}"/>
              </a:ext>
            </a:extLst>
          </p:cNvPr>
          <p:cNvGraphicFramePr/>
          <p:nvPr>
            <p:extLst>
              <p:ext uri="{D42A27DB-BD31-4B8C-83A1-F6EECF244321}">
                <p14:modId xmlns:p14="http://schemas.microsoft.com/office/powerpoint/2010/main" val="3770422804"/>
              </p:ext>
            </p:extLst>
          </p:nvPr>
        </p:nvGraphicFramePr>
        <p:xfrm>
          <a:off x="5948153" y="3104029"/>
          <a:ext cx="3036380" cy="492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6" name="Straight Arrow Connector 45">
            <a:extLst>
              <a:ext uri="{FF2B5EF4-FFF2-40B4-BE49-F238E27FC236}">
                <a16:creationId xmlns:a16="http://schemas.microsoft.com/office/drawing/2014/main" id="{DAF6F5A0-2C26-4F78-A2B1-0111F5BA1E25}"/>
              </a:ext>
            </a:extLst>
          </p:cNvPr>
          <p:cNvCxnSpPr>
            <a:cxnSpLocks/>
            <a:stCxn id="43" idx="1"/>
          </p:cNvCxnSpPr>
          <p:nvPr/>
        </p:nvCxnSpPr>
        <p:spPr>
          <a:xfrm flipH="1">
            <a:off x="5522161" y="3350295"/>
            <a:ext cx="425992" cy="31217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2" name="TextBox 31">
            <a:extLst>
              <a:ext uri="{FF2B5EF4-FFF2-40B4-BE49-F238E27FC236}">
                <a16:creationId xmlns:a16="http://schemas.microsoft.com/office/drawing/2014/main" id="{8C70369A-2203-4680-A3C9-185A14A49E3E}"/>
              </a:ext>
            </a:extLst>
          </p:cNvPr>
          <p:cNvSpPr txBox="1"/>
          <p:nvPr/>
        </p:nvSpPr>
        <p:spPr>
          <a:xfrm>
            <a:off x="205549" y="172966"/>
            <a:ext cx="7286324" cy="707886"/>
          </a:xfrm>
          <a:prstGeom prst="rect">
            <a:avLst/>
          </a:prstGeom>
          <a:noFill/>
        </p:spPr>
        <p:txBody>
          <a:bodyPr wrap="square" rtlCol="0">
            <a:spAutoFit/>
          </a:bodyPr>
          <a:lstStyle/>
          <a:p>
            <a:r>
              <a:rPr lang="en-GB" sz="4000" b="1" dirty="0">
                <a:solidFill>
                  <a:schemeClr val="accent1"/>
                </a:solidFill>
                <a:latin typeface="Calibri Light" panose="020F0302020204030204" pitchFamily="34" charset="0"/>
                <a:cs typeface="Calibri Light" panose="020F0302020204030204" pitchFamily="34" charset="0"/>
              </a:rPr>
              <a:t>Governance Structure</a:t>
            </a:r>
          </a:p>
        </p:txBody>
      </p:sp>
      <p:pic>
        <p:nvPicPr>
          <p:cNvPr id="2050" name="Picture 11">
            <a:extLst>
              <a:ext uri="{FF2B5EF4-FFF2-40B4-BE49-F238E27FC236}">
                <a16:creationId xmlns:a16="http://schemas.microsoft.com/office/drawing/2014/main" id="{70B76F02-39BE-4B7D-AA6F-4C8E449174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48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EA776F3-399A-4759-914F-B705E2F3F51F}"/>
              </a:ext>
            </a:extLst>
          </p:cNvPr>
          <p:cNvSpPr>
            <a:spLocks noGrp="1"/>
          </p:cNvSpPr>
          <p:nvPr>
            <p:ph type="title"/>
          </p:nvPr>
        </p:nvSpPr>
        <p:spPr>
          <a:xfrm>
            <a:off x="278540" y="178623"/>
            <a:ext cx="11195355" cy="1859732"/>
          </a:xfrm>
        </p:spPr>
        <p:txBody>
          <a:bodyPr/>
          <a:lstStyle/>
          <a:p>
            <a:r>
              <a:rPr lang="en-GB" sz="4800" dirty="0">
                <a:latin typeface="Calibri Light" panose="020F0302020204030204" pitchFamily="34" charset="0"/>
                <a:cs typeface="Calibri Light" panose="020F0302020204030204" pitchFamily="34" charset="0"/>
              </a:rPr>
              <a:t>Board Assurance Committees</a:t>
            </a:r>
            <a:br>
              <a:rPr lang="en-GB" sz="4800" dirty="0">
                <a:latin typeface="Calibri Light" panose="020F0302020204030204" pitchFamily="34" charset="0"/>
                <a:cs typeface="Calibri Light" panose="020F0302020204030204" pitchFamily="34" charset="0"/>
              </a:rPr>
            </a:br>
            <a:r>
              <a:rPr lang="en-GB" sz="3600" dirty="0">
                <a:latin typeface="Calibri Light" panose="020F0302020204030204" pitchFamily="34" charset="0"/>
                <a:cs typeface="Calibri Light" panose="020F0302020204030204" pitchFamily="34" charset="0"/>
              </a:rPr>
              <a:t>Let's look a little closer</a:t>
            </a:r>
            <a:endParaRPr lang="en-GB" sz="4800" dirty="0">
              <a:latin typeface="Calibri Light" panose="020F0302020204030204" pitchFamily="34" charset="0"/>
              <a:cs typeface="Calibri Light" panose="020F0302020204030204" pitchFamily="34" charset="0"/>
            </a:endParaRPr>
          </a:p>
        </p:txBody>
      </p:sp>
      <p:graphicFrame>
        <p:nvGraphicFramePr>
          <p:cNvPr id="2" name="Diagram 1">
            <a:extLst>
              <a:ext uri="{FF2B5EF4-FFF2-40B4-BE49-F238E27FC236}">
                <a16:creationId xmlns:a16="http://schemas.microsoft.com/office/drawing/2014/main" id="{F1B738DC-E451-4A47-95C7-30700A58AF6C}"/>
              </a:ext>
            </a:extLst>
          </p:cNvPr>
          <p:cNvGraphicFramePr/>
          <p:nvPr>
            <p:extLst>
              <p:ext uri="{D42A27DB-BD31-4B8C-83A1-F6EECF244321}">
                <p14:modId xmlns:p14="http://schemas.microsoft.com/office/powerpoint/2010/main" val="1621217450"/>
              </p:ext>
            </p:extLst>
          </p:nvPr>
        </p:nvGraphicFramePr>
        <p:xfrm>
          <a:off x="278540" y="2269664"/>
          <a:ext cx="11350365" cy="43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F1C076A1-3275-4BD4-83C1-0B0480CA34C7}"/>
              </a:ext>
            </a:extLst>
          </p:cNvPr>
          <p:cNvPicPr>
            <a:picLocks noChangeAspect="1"/>
          </p:cNvPicPr>
          <p:nvPr/>
        </p:nvPicPr>
        <p:blipFill>
          <a:blip r:embed="rId7"/>
          <a:stretch>
            <a:fillRect/>
          </a:stretch>
        </p:blipFill>
        <p:spPr>
          <a:xfrm>
            <a:off x="9712960" y="0"/>
            <a:ext cx="2640223" cy="2110086"/>
          </a:xfrm>
          <a:prstGeom prst="rect">
            <a:avLst/>
          </a:prstGeom>
        </p:spPr>
      </p:pic>
      <p:pic>
        <p:nvPicPr>
          <p:cNvPr id="8194" name="Picture 11">
            <a:extLst>
              <a:ext uri="{FF2B5EF4-FFF2-40B4-BE49-F238E27FC236}">
                <a16:creationId xmlns:a16="http://schemas.microsoft.com/office/drawing/2014/main" id="{6F250BBA-91DE-45B7-AC51-390C83F359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 y="4763"/>
            <a:ext cx="11239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4294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1467</Words>
  <Application>Microsoft Office PowerPoint</Application>
  <PresentationFormat>Widescreen</PresentationFormat>
  <Paragraphs>193</Paragraphs>
  <Slides>19</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Arial Black</vt:lpstr>
      <vt:lpstr>Calibri</vt:lpstr>
      <vt:lpstr>Calibri Light</vt:lpstr>
      <vt:lpstr>Wingdings</vt:lpstr>
      <vt:lpstr>Office Theme</vt:lpstr>
      <vt:lpstr>Office Theme</vt:lpstr>
      <vt:lpstr>1_Office Theme</vt:lpstr>
      <vt:lpstr>PowerPoint Presentation</vt:lpstr>
      <vt:lpstr>How Maslow  is Governed </vt:lpstr>
      <vt:lpstr>Foundation Governance</vt:lpstr>
      <vt:lpstr> The Maslow Trustees</vt:lpstr>
      <vt:lpstr>The Maslow Directors </vt:lpstr>
      <vt:lpstr>The Associate Trustee Role</vt:lpstr>
      <vt:lpstr>What does the Trustee Board do?</vt:lpstr>
      <vt:lpstr>PowerPoint Presentation</vt:lpstr>
      <vt:lpstr>Board Assurance Committees Let's look a little closer</vt:lpstr>
      <vt:lpstr>The Board Assurance Framework How the Board has oversight of assurance</vt:lpstr>
      <vt:lpstr>The Board Assurance Framework How is the BAF managed and monitored</vt:lpstr>
      <vt:lpstr>The Board Assurance Framework How are the BAF risks updated?</vt:lpstr>
      <vt:lpstr>What risks are on the BAF?</vt:lpstr>
      <vt:lpstr>Top 3 highest scored risks on the BAF</vt:lpstr>
      <vt:lpstr>Lived Experience Review</vt:lpstr>
      <vt:lpstr>Lived Experience Review:  Goals </vt:lpstr>
      <vt:lpstr>Lived experience Review:  Goals </vt:lpstr>
      <vt:lpstr>PowerPoint Presentation</vt:lpstr>
      <vt:lpstr>Decision Making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 Hennings</dc:creator>
  <cp:lastModifiedBy>Kev Hennings</cp:lastModifiedBy>
  <cp:revision>2</cp:revision>
  <dcterms:created xsi:type="dcterms:W3CDTF">2022-02-09T08:41:36Z</dcterms:created>
  <dcterms:modified xsi:type="dcterms:W3CDTF">2022-02-28T15:14:59Z</dcterms:modified>
</cp:coreProperties>
</file>